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Default Extension="emf" ContentType="image/x-emf"/>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7" r:id="rId2"/>
    <p:sldId id="261" r:id="rId3"/>
    <p:sldId id="290" r:id="rId4"/>
    <p:sldId id="274" r:id="rId5"/>
    <p:sldId id="291" r:id="rId6"/>
    <p:sldId id="275" r:id="rId7"/>
    <p:sldId id="271" r:id="rId8"/>
    <p:sldId id="276" r:id="rId9"/>
    <p:sldId id="277" r:id="rId10"/>
    <p:sldId id="278" r:id="rId11"/>
    <p:sldId id="273" r:id="rId12"/>
    <p:sldId id="280" r:id="rId13"/>
    <p:sldId id="287" r:id="rId14"/>
    <p:sldId id="289" r:id="rId15"/>
    <p:sldId id="281" r:id="rId16"/>
    <p:sldId id="282" r:id="rId17"/>
    <p:sldId id="283" r:id="rId18"/>
    <p:sldId id="285" r:id="rId19"/>
    <p:sldId id="284" r:id="rId20"/>
    <p:sldId id="286" r:id="rId21"/>
    <p:sldId id="292" r:id="rId22"/>
    <p:sldId id="297" r:id="rId23"/>
    <p:sldId id="298" r:id="rId24"/>
    <p:sldId id="299" r:id="rId25"/>
    <p:sldId id="300" r:id="rId26"/>
    <p:sldId id="301" r:id="rId27"/>
    <p:sldId id="302" r:id="rId28"/>
    <p:sldId id="303" r:id="rId29"/>
    <p:sldId id="304" r:id="rId30"/>
    <p:sldId id="293" r:id="rId31"/>
    <p:sldId id="305" r:id="rId32"/>
    <p:sldId id="269" r:id="rId33"/>
    <p:sldId id="294" r:id="rId34"/>
    <p:sldId id="295" r:id="rId35"/>
    <p:sldId id="296" r:id="rId36"/>
    <p:sldId id="272"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A3A3A"/>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9979" autoAdjust="0"/>
    <p:restoredTop sz="94660"/>
  </p:normalViewPr>
  <p:slideViewPr>
    <p:cSldViewPr snapToGrid="0">
      <p:cViewPr>
        <p:scale>
          <a:sx n="70" d="100"/>
          <a:sy n="70" d="100"/>
        </p:scale>
        <p:origin x="-540" y="-144"/>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png>
</file>

<file path=ppt/media/image12.png>
</file>

<file path=ppt/media/image13.png>
</file>

<file path=ppt/media/image14.jpeg>
</file>

<file path=ppt/media/image16.jpeg>
</file>

<file path=ppt/media/image17.jpeg>
</file>

<file path=ppt/media/image19.png>
</file>

<file path=ppt/media/image2.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xmlns=""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xmlns=""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EF07738D-E36D-4824-BDDE-3436F991FDBD}" type="slidenum">
              <a:rPr lang="en-IN" smtClean="0"/>
              <a:pPr/>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2453427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F07738D-E36D-4824-BDDE-3436F991FDBD}" type="slidenum">
              <a:rPr lang="en-IN" smtClean="0"/>
              <a:pPr/>
              <a:t>‹#›</a:t>
            </a:fld>
            <a:endParaRPr lang="en-IN"/>
          </a:p>
        </p:txBody>
      </p:sp>
    </p:spTree>
    <p:extLst>
      <p:ext uri="{BB962C8B-B14F-4D97-AF65-F5344CB8AC3E}">
        <p14:creationId xmlns:p14="http://schemas.microsoft.com/office/powerpoint/2010/main" xmlns="" val="3009709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07738D-E36D-4824-BDDE-3436F991FDBD}" type="slidenum">
              <a:rPr lang="en-IN" smtClean="0"/>
              <a:pPr/>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14799986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07738D-E36D-4824-BDDE-3436F991FDBD}" type="slidenum">
              <a:rPr lang="en-IN" smtClean="0"/>
              <a:pPr/>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41171342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07738D-E36D-4824-BDDE-3436F991FDBD}" type="slidenum">
              <a:rPr lang="en-IN" smtClean="0"/>
              <a:pPr/>
              <a:t>‹#›</a:t>
            </a:fld>
            <a:endParaRPr lang="en-IN"/>
          </a:p>
        </p:txBody>
      </p:sp>
    </p:spTree>
    <p:extLst>
      <p:ext uri="{BB962C8B-B14F-4D97-AF65-F5344CB8AC3E}">
        <p14:creationId xmlns:p14="http://schemas.microsoft.com/office/powerpoint/2010/main" xmlns="" val="1122797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07738D-E36D-4824-BDDE-3436F991FDBD}" type="slidenum">
              <a:rPr lang="en-IN" smtClean="0"/>
              <a:pPr/>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30337992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07738D-E36D-4824-BDDE-3436F991FDBD}" type="slidenum">
              <a:rPr lang="en-IN" smtClean="0"/>
              <a:pPr/>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33423537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07738D-E36D-4824-BDDE-3436F991FDBD}" type="slidenum">
              <a:rPr lang="en-IN" smtClean="0"/>
              <a:pPr/>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5857489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07738D-E36D-4824-BDDE-3436F991FDBD}" type="slidenum">
              <a:rPr lang="en-IN" smtClean="0"/>
              <a:pPr/>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2323317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07738D-E36D-4824-BDDE-3436F991FDBD}" type="slidenum">
              <a:rPr lang="en-IN" smtClean="0"/>
              <a:pPr/>
              <a:t>‹#›</a:t>
            </a:fld>
            <a:endParaRPr lang="en-IN"/>
          </a:p>
        </p:txBody>
      </p:sp>
    </p:spTree>
    <p:extLst>
      <p:ext uri="{BB962C8B-B14F-4D97-AF65-F5344CB8AC3E}">
        <p14:creationId xmlns:p14="http://schemas.microsoft.com/office/powerpoint/2010/main" xmlns="" val="19187658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07738D-E36D-4824-BDDE-3436F991FDBD}" type="slidenum">
              <a:rPr lang="en-IN" smtClean="0"/>
              <a:pPr/>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3834684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F07738D-E36D-4824-BDDE-3436F991FDBD}" type="slidenum">
              <a:rPr lang="en-IN" smtClean="0"/>
              <a:pPr/>
              <a:t>‹#›</a:t>
            </a:fld>
            <a:endParaRPr lang="en-IN"/>
          </a:p>
        </p:txBody>
      </p:sp>
    </p:spTree>
    <p:extLst>
      <p:ext uri="{BB962C8B-B14F-4D97-AF65-F5344CB8AC3E}">
        <p14:creationId xmlns:p14="http://schemas.microsoft.com/office/powerpoint/2010/main" xmlns="" val="1900430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F07738D-E36D-4824-BDDE-3436F991FDBD}" type="slidenum">
              <a:rPr lang="en-IN" smtClean="0"/>
              <a:pPr/>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1310627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F07738D-E36D-4824-BDDE-3436F991FDBD}" type="slidenum">
              <a:rPr lang="en-IN" smtClean="0"/>
              <a:pPr/>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1781347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F07738D-E36D-4824-BDDE-3436F991FDBD}" type="slidenum">
              <a:rPr lang="en-IN" smtClean="0"/>
              <a:pPr/>
              <a:t>‹#›</a:t>
            </a:fld>
            <a:endParaRPr lang="en-IN"/>
          </a:p>
        </p:txBody>
      </p:sp>
    </p:spTree>
    <p:extLst>
      <p:ext uri="{BB962C8B-B14F-4D97-AF65-F5344CB8AC3E}">
        <p14:creationId xmlns:p14="http://schemas.microsoft.com/office/powerpoint/2010/main" xmlns="" val="2618704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F07738D-E36D-4824-BDDE-3436F991FDBD}" type="slidenum">
              <a:rPr lang="en-IN" smtClean="0"/>
              <a:pPr/>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3442349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1D9BE7A-987B-4F80-8BD8-BB7A9D810C32}" type="datetimeFigureOut">
              <a:rPr lang="en-IN" smtClean="0"/>
              <a:pPr/>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F07738D-E36D-4824-BDDE-3436F991FDBD}" type="slidenum">
              <a:rPr lang="en-IN" smtClean="0"/>
              <a:pPr/>
              <a:t>‹#›</a:t>
            </a:fld>
            <a:endParaRPr lang="en-IN"/>
          </a:p>
        </p:txBody>
      </p:sp>
    </p:spTree>
    <p:extLst>
      <p:ext uri="{BB962C8B-B14F-4D97-AF65-F5344CB8AC3E}">
        <p14:creationId xmlns:p14="http://schemas.microsoft.com/office/powerpoint/2010/main" xmlns="" val="796317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xmlns=""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xmlns=""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xmlns=""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1D9BE7A-987B-4F80-8BD8-BB7A9D810C32}" type="datetimeFigureOut">
              <a:rPr lang="en-IN" smtClean="0"/>
              <a:pPr/>
              <a:t>30-03-2024</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F07738D-E36D-4824-BDDE-3436F991FDBD}" type="slidenum">
              <a:rPr lang="en-IN" smtClean="0"/>
              <a:pPr/>
              <a:t>‹#›</a:t>
            </a:fld>
            <a:endParaRPr lang="en-IN"/>
          </a:p>
        </p:txBody>
      </p:sp>
    </p:spTree>
    <p:extLst>
      <p:ext uri="{BB962C8B-B14F-4D97-AF65-F5344CB8AC3E}">
        <p14:creationId xmlns:p14="http://schemas.microsoft.com/office/powerpoint/2010/main" xmlns="" val="351142189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Rectangle 1"/>
          <p:cNvSpPr/>
          <p:nvPr/>
        </p:nvSpPr>
        <p:spPr>
          <a:xfrm>
            <a:off x="888274" y="722812"/>
            <a:ext cx="10406806" cy="5428606"/>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a:spAutoFit/>
          </a:bodyPr>
          <a:lstStyle/>
          <a:p>
            <a:pPr algn="ctr"/>
            <a:endParaRPr lang="en-US" sz="2000" dirty="0" smtClean="0">
              <a:ln w="0"/>
              <a:solidFill>
                <a:schemeClr val="tx1">
                  <a:lumMod val="95000"/>
                  <a:lumOff val="5000"/>
                </a:schemeClr>
              </a:solidFill>
              <a:effectLst>
                <a:reflection blurRad="6350" stA="53000" endA="300" endPos="35500" dir="5400000" sy="-90000" algn="bl" rotWithShape="0"/>
              </a:effectLst>
            </a:endParaRPr>
          </a:p>
          <a:p>
            <a:pPr algn="ctr"/>
            <a:r>
              <a:rPr lang="en-US" sz="2800" b="1" dirty="0">
                <a:ln w="0"/>
                <a:solidFill>
                  <a:schemeClr val="tx1">
                    <a:lumMod val="95000"/>
                    <a:lumOff val="5000"/>
                  </a:schemeClr>
                </a:solidFill>
                <a:effectLst>
                  <a:reflection blurRad="6350" stA="53000" endA="300" endPos="35500" dir="5400000" sy="-90000" algn="bl" rotWithShape="0"/>
                </a:effectLst>
              </a:rPr>
              <a:t>CMR TECHNICAL </a:t>
            </a:r>
            <a:r>
              <a:rPr lang="en-US" sz="2800" b="1" dirty="0" smtClean="0">
                <a:ln w="0"/>
                <a:solidFill>
                  <a:schemeClr val="tx1">
                    <a:lumMod val="95000"/>
                    <a:lumOff val="5000"/>
                  </a:schemeClr>
                </a:solidFill>
                <a:effectLst>
                  <a:reflection blurRad="6350" stA="53000" endA="300" endPos="35500" dir="5400000" sy="-90000" algn="bl" rotWithShape="0"/>
                </a:effectLst>
              </a:rPr>
              <a:t>CAMPUS</a:t>
            </a:r>
          </a:p>
          <a:p>
            <a:pPr lvl="0" algn="ctr">
              <a:defRPr/>
            </a:pPr>
            <a:r>
              <a:rPr lang="en-US" altLang="en-IN" sz="2000" b="1" dirty="0">
                <a:solidFill>
                  <a:srgbClr val="A40000"/>
                </a:solidFill>
                <a:effectLst>
                  <a:outerShdw blurRad="38100" dist="38100" dir="2700000" algn="tl">
                    <a:srgbClr val="000000">
                      <a:alpha val="43137"/>
                    </a:srgbClr>
                  </a:outerShdw>
                </a:effectLst>
                <a:latin typeface="Times New Roman" panose="02020603050405020304" charset="0"/>
                <a:ea typeface="Garamond" panose="02020404030301010803"/>
                <a:cs typeface="Times New Roman" panose="02020603050405020304" charset="0"/>
                <a:sym typeface="Garamond" panose="02020404030301010803"/>
              </a:rPr>
              <a:t>UGC AUTONOMOUS</a:t>
            </a:r>
            <a:endParaRPr lang="en-IN" sz="2000" b="1" dirty="0">
              <a:solidFill>
                <a:srgbClr val="A40000"/>
              </a:solidFill>
              <a:effectLst>
                <a:outerShdw blurRad="38100" dist="38100" dir="2700000" algn="tl">
                  <a:srgbClr val="000000">
                    <a:alpha val="43137"/>
                  </a:srgbClr>
                </a:outerShdw>
              </a:effectLst>
              <a:latin typeface="Times New Roman" panose="02020603050405020304" charset="0"/>
              <a:ea typeface="Garamond" panose="02020404030301010803"/>
              <a:cs typeface="Times New Roman" panose="02020603050405020304" charset="0"/>
              <a:sym typeface="Garamond" panose="02020404030301010803"/>
            </a:endParaRPr>
          </a:p>
          <a:p>
            <a:pPr lvl="0" algn="ctr">
              <a:defRPr/>
            </a:pPr>
            <a:r>
              <a:rPr lang="en-IN" sz="2000" b="1" dirty="0">
                <a:solidFill>
                  <a:srgbClr val="DE1103"/>
                </a:solidFill>
                <a:latin typeface="Times New Roman" panose="02020603050405020304" charset="0"/>
                <a:ea typeface="Garamond" panose="02020404030301010803"/>
                <a:cs typeface="Times New Roman" panose="02020603050405020304" charset="0"/>
                <a:sym typeface="Garamond" panose="02020404030301010803"/>
              </a:rPr>
              <a:t>Accredited  by  NBA</a:t>
            </a:r>
            <a:r>
              <a:rPr lang="en-US" altLang="en-IN" sz="2000" b="1" dirty="0">
                <a:solidFill>
                  <a:srgbClr val="DE1103"/>
                </a:solidFill>
                <a:latin typeface="Times New Roman" panose="02020603050405020304" charset="0"/>
                <a:ea typeface="Garamond" panose="02020404030301010803"/>
                <a:cs typeface="Times New Roman" panose="02020603050405020304" charset="0"/>
                <a:sym typeface="Garamond" panose="02020404030301010803"/>
              </a:rPr>
              <a:t> &amp; NAAC with ‘A’ Grade </a:t>
            </a:r>
          </a:p>
          <a:p>
            <a:pPr lvl="0" algn="ctr">
              <a:defRPr/>
            </a:pPr>
            <a:r>
              <a:rPr lang="en-IN" sz="2000" b="1" dirty="0">
                <a:solidFill>
                  <a:srgbClr val="00B050"/>
                </a:solidFill>
                <a:latin typeface="Times New Roman" panose="02020603050405020304" charset="0"/>
                <a:ea typeface="Garamond" panose="02020404030301010803"/>
                <a:cs typeface="Times New Roman" panose="02020603050405020304" charset="0"/>
                <a:sym typeface="Garamond" panose="02020404030301010803"/>
              </a:rPr>
              <a:t>Approved  by AICTE,</a:t>
            </a:r>
            <a:r>
              <a:rPr lang="en-US" altLang="en-IN" sz="2000" b="1" dirty="0">
                <a:solidFill>
                  <a:srgbClr val="00B050"/>
                </a:solidFill>
                <a:latin typeface="Times New Roman" panose="02020603050405020304" charset="0"/>
                <a:ea typeface="Garamond" panose="02020404030301010803"/>
                <a:cs typeface="Times New Roman" panose="02020603050405020304" charset="0"/>
                <a:sym typeface="Garamond" panose="02020404030301010803"/>
              </a:rPr>
              <a:t>New Delhi and </a:t>
            </a:r>
            <a:r>
              <a:rPr lang="en-IN" sz="2000" b="1" dirty="0">
                <a:solidFill>
                  <a:srgbClr val="00B050"/>
                </a:solidFill>
                <a:latin typeface="Times New Roman" panose="02020603050405020304" charset="0"/>
                <a:ea typeface="Garamond" panose="02020404030301010803"/>
                <a:cs typeface="Times New Roman" panose="02020603050405020304" charset="0"/>
                <a:sym typeface="Garamond" panose="02020404030301010803"/>
              </a:rPr>
              <a:t>affiliated to  JNTU</a:t>
            </a:r>
            <a:r>
              <a:rPr lang="en-US" altLang="en-IN" sz="2000" b="1" dirty="0">
                <a:solidFill>
                  <a:srgbClr val="00B050"/>
                </a:solidFill>
                <a:latin typeface="Times New Roman" panose="02020603050405020304" charset="0"/>
                <a:ea typeface="Garamond" panose="02020404030301010803"/>
                <a:cs typeface="Times New Roman" panose="02020603050405020304" charset="0"/>
                <a:sym typeface="Garamond" panose="02020404030301010803"/>
              </a:rPr>
              <a:t>,Hyderabad</a:t>
            </a:r>
            <a:r>
              <a:rPr lang="en-IN" sz="2000" b="1" dirty="0">
                <a:solidFill>
                  <a:srgbClr val="00B050"/>
                </a:solidFill>
                <a:latin typeface="Times New Roman" panose="02020603050405020304" charset="0"/>
                <a:ea typeface="Garamond" panose="02020404030301010803"/>
                <a:cs typeface="Times New Roman" panose="02020603050405020304" charset="0"/>
                <a:sym typeface="Garamond" panose="02020404030301010803"/>
              </a:rPr>
              <a:t/>
            </a:r>
            <a:br>
              <a:rPr lang="en-IN" sz="2000" b="1" dirty="0">
                <a:solidFill>
                  <a:srgbClr val="00B050"/>
                </a:solidFill>
                <a:latin typeface="Times New Roman" panose="02020603050405020304" charset="0"/>
                <a:ea typeface="Garamond" panose="02020404030301010803"/>
                <a:cs typeface="Times New Roman" panose="02020603050405020304" charset="0"/>
                <a:sym typeface="Garamond" panose="02020404030301010803"/>
              </a:rPr>
            </a:br>
            <a:r>
              <a:rPr lang="en-US" altLang="en-IN" sz="2000" b="1" dirty="0">
                <a:solidFill>
                  <a:srgbClr val="00B050"/>
                </a:solidFill>
                <a:latin typeface="Times New Roman" panose="02020603050405020304" charset="0"/>
                <a:ea typeface="Garamond" panose="02020404030301010803"/>
                <a:cs typeface="Times New Roman" panose="02020603050405020304" charset="0"/>
                <a:sym typeface="Garamond" panose="02020404030301010803"/>
              </a:rPr>
              <a:t>   </a:t>
            </a:r>
            <a:r>
              <a:rPr lang="en-IN" sz="2000" b="1" dirty="0" err="1">
                <a:gradFill>
                  <a:gsLst>
                    <a:gs pos="0">
                      <a:srgbClr val="012D86"/>
                    </a:gs>
                    <a:gs pos="100000">
                      <a:srgbClr val="0E2557"/>
                    </a:gs>
                  </a:gsLst>
                  <a:lin scaled="0"/>
                </a:gradFill>
                <a:latin typeface="Times New Roman" panose="02020603050405020304" charset="0"/>
                <a:ea typeface="Garamond" panose="02020404030301010803"/>
                <a:cs typeface="Times New Roman" panose="02020603050405020304" charset="0"/>
                <a:sym typeface="Garamond" panose="02020404030301010803"/>
              </a:rPr>
              <a:t>Kandlakoya</a:t>
            </a:r>
            <a:r>
              <a:rPr lang="en-IN" sz="2000" b="1" dirty="0">
                <a:gradFill>
                  <a:gsLst>
                    <a:gs pos="0">
                      <a:srgbClr val="012D86"/>
                    </a:gs>
                    <a:gs pos="100000">
                      <a:srgbClr val="0E2557"/>
                    </a:gs>
                  </a:gsLst>
                  <a:lin scaled="0"/>
                </a:gradFill>
                <a:latin typeface="Times New Roman" panose="02020603050405020304" charset="0"/>
                <a:ea typeface="Garamond" panose="02020404030301010803"/>
                <a:cs typeface="Times New Roman" panose="02020603050405020304" charset="0"/>
                <a:sym typeface="Garamond" panose="02020404030301010803"/>
              </a:rPr>
              <a:t>  (V), </a:t>
            </a:r>
            <a:r>
              <a:rPr lang="en-IN" sz="2000" b="1" dirty="0" err="1">
                <a:gradFill>
                  <a:gsLst>
                    <a:gs pos="0">
                      <a:srgbClr val="012D86"/>
                    </a:gs>
                    <a:gs pos="100000">
                      <a:srgbClr val="0E2557"/>
                    </a:gs>
                  </a:gsLst>
                  <a:lin scaled="0"/>
                </a:gradFill>
                <a:latin typeface="Times New Roman" panose="02020603050405020304" charset="0"/>
                <a:ea typeface="Garamond" panose="02020404030301010803"/>
                <a:cs typeface="Times New Roman" panose="02020603050405020304" charset="0"/>
                <a:sym typeface="Garamond" panose="02020404030301010803"/>
              </a:rPr>
              <a:t>Medchal</a:t>
            </a:r>
            <a:r>
              <a:rPr lang="en-IN" sz="2000" b="1" dirty="0">
                <a:gradFill>
                  <a:gsLst>
                    <a:gs pos="0">
                      <a:srgbClr val="012D86"/>
                    </a:gs>
                    <a:gs pos="100000">
                      <a:srgbClr val="0E2557"/>
                    </a:gs>
                  </a:gsLst>
                  <a:lin scaled="0"/>
                </a:gradFill>
                <a:latin typeface="Times New Roman" panose="02020603050405020304" charset="0"/>
                <a:ea typeface="Garamond" panose="02020404030301010803"/>
                <a:cs typeface="Times New Roman" panose="02020603050405020304" charset="0"/>
                <a:sym typeface="Garamond" panose="02020404030301010803"/>
              </a:rPr>
              <a:t> Road, Hyderabad -501401</a:t>
            </a:r>
            <a:r>
              <a:rPr lang="en-US" altLang="en-IN" sz="2000" b="1" dirty="0">
                <a:gradFill>
                  <a:gsLst>
                    <a:gs pos="0">
                      <a:srgbClr val="012D86"/>
                    </a:gs>
                    <a:gs pos="100000">
                      <a:srgbClr val="0E2557"/>
                    </a:gs>
                  </a:gsLst>
                  <a:lin scaled="0"/>
                </a:gradFill>
                <a:latin typeface="Times New Roman" panose="02020603050405020304" charset="0"/>
                <a:ea typeface="Garamond" panose="02020404030301010803"/>
                <a:cs typeface="Times New Roman" panose="02020603050405020304" charset="0"/>
                <a:sym typeface="Garamond" panose="02020404030301010803"/>
              </a:rPr>
              <a:t>, </a:t>
            </a:r>
            <a:r>
              <a:rPr lang="en-US" altLang="en-IN" sz="2000" b="1" dirty="0" smtClean="0">
                <a:gradFill>
                  <a:gsLst>
                    <a:gs pos="0">
                      <a:srgbClr val="012D86"/>
                    </a:gs>
                    <a:gs pos="100000">
                      <a:srgbClr val="0E2557"/>
                    </a:gs>
                  </a:gsLst>
                  <a:lin scaled="0"/>
                </a:gradFill>
                <a:latin typeface="Times New Roman" panose="02020603050405020304" charset="0"/>
                <a:ea typeface="Garamond" panose="02020404030301010803"/>
                <a:cs typeface="Times New Roman" panose="02020603050405020304" charset="0"/>
                <a:sym typeface="Garamond" panose="02020404030301010803"/>
              </a:rPr>
              <a:t>Telangana</a:t>
            </a:r>
          </a:p>
          <a:p>
            <a:pPr lvl="0" algn="ctr">
              <a:defRPr/>
            </a:pPr>
            <a:endParaRPr lang="en-IN" sz="2000" dirty="0">
              <a:solidFill>
                <a:sysClr val="windowText" lastClr="000000"/>
              </a:solidFill>
              <a:latin typeface="Times New Roman" panose="02020603050405020304" charset="0"/>
              <a:ea typeface="Garamond" panose="02020404030301010803"/>
              <a:cs typeface="Times New Roman" panose="02020603050405020304" charset="0"/>
              <a:sym typeface="Garamond" panose="02020404030301010803"/>
            </a:endParaRPr>
          </a:p>
          <a:p>
            <a:pPr lvl="0" algn="ctr">
              <a:defRPr/>
            </a:pPr>
            <a:r>
              <a:rPr lang="en-US" altLang="en-IN" sz="2000" dirty="0">
                <a:solidFill>
                  <a:sysClr val="windowText" lastClr="000000"/>
                </a:solidFill>
                <a:latin typeface="Times New Roman" panose="02020603050405020304" charset="0"/>
                <a:ea typeface="Garamond" panose="02020404030301010803"/>
                <a:cs typeface="Times New Roman" panose="02020603050405020304" charset="0"/>
                <a:sym typeface="Garamond" panose="02020404030301010803"/>
              </a:rPr>
              <a:t>    </a:t>
            </a:r>
            <a:r>
              <a:rPr lang="en-IN" sz="2000" dirty="0">
                <a:solidFill>
                  <a:sysClr val="windowText" lastClr="000000"/>
                </a:solidFill>
                <a:latin typeface="Times New Roman" panose="02020603050405020304" charset="0"/>
                <a:ea typeface="Garamond" panose="02020404030301010803"/>
                <a:cs typeface="Times New Roman" panose="02020603050405020304" charset="0"/>
                <a:sym typeface="Garamond" panose="02020404030301010803"/>
              </a:rPr>
              <a:t>Department of Computer Science and </a:t>
            </a:r>
            <a:r>
              <a:rPr lang="en-IN" sz="2000" dirty="0" smtClean="0">
                <a:solidFill>
                  <a:sysClr val="windowText" lastClr="000000"/>
                </a:solidFill>
                <a:latin typeface="Times New Roman" panose="02020603050405020304" charset="0"/>
                <a:ea typeface="Garamond" panose="02020404030301010803"/>
                <a:cs typeface="Times New Roman" panose="02020603050405020304" charset="0"/>
                <a:sym typeface="Garamond" panose="02020404030301010803"/>
              </a:rPr>
              <a:t>Engineering</a:t>
            </a:r>
          </a:p>
          <a:p>
            <a:pPr lvl="0" algn="ctr">
              <a:defRPr/>
            </a:pPr>
            <a:endParaRPr lang="en-IN" altLang="en-US" sz="2000" b="1" dirty="0">
              <a:ln w="12700">
                <a:solidFill>
                  <a:srgbClr val="83992A"/>
                </a:solidFill>
                <a:prstDash val="solid"/>
              </a:ln>
              <a:pattFill prst="pct50">
                <a:fgClr>
                  <a:srgbClr val="83992A"/>
                </a:fgClr>
                <a:bgClr>
                  <a:srgbClr val="83992A">
                    <a:lumMod val="20000"/>
                    <a:lumOff val="80000"/>
                  </a:srgbClr>
                </a:bgClr>
              </a:pattFill>
              <a:effectLst>
                <a:outerShdw dist="38100" dir="2640000" algn="bl" rotWithShape="0">
                  <a:srgbClr val="83992A"/>
                </a:outerShdw>
              </a:effectLst>
              <a:latin typeface="Times New Roman" panose="02020603050405020304" charset="0"/>
              <a:cs typeface="Times New Roman" panose="02020603050405020304" charset="0"/>
            </a:endParaRPr>
          </a:p>
          <a:p>
            <a:pPr lvl="0">
              <a:defRPr/>
            </a:pPr>
            <a:r>
              <a:rPr lang="en-IN" altLang="en-US" sz="2000" b="1" dirty="0">
                <a:ln w="12700">
                  <a:solidFill>
                    <a:srgbClr val="83992A"/>
                  </a:solidFill>
                  <a:prstDash val="solid"/>
                </a:ln>
                <a:pattFill prst="pct50">
                  <a:fgClr>
                    <a:srgbClr val="83992A"/>
                  </a:fgClr>
                  <a:bgClr>
                    <a:srgbClr val="83992A">
                      <a:lumMod val="20000"/>
                      <a:lumOff val="80000"/>
                    </a:srgbClr>
                  </a:bgClr>
                </a:pattFill>
                <a:effectLst>
                  <a:outerShdw dist="38100" dir="2640000" algn="bl" rotWithShape="0">
                    <a:srgbClr val="83992A"/>
                  </a:outerShdw>
                </a:effectLst>
                <a:latin typeface="Times New Roman" panose="02020603050405020304" charset="0"/>
                <a:cs typeface="Times New Roman" panose="02020603050405020304" charset="0"/>
              </a:rPr>
              <a:t>                  </a:t>
            </a:r>
            <a:r>
              <a:rPr lang="en-US" altLang="en-IN" sz="2000" b="1" dirty="0">
                <a:ln w="12700">
                  <a:solidFill>
                    <a:srgbClr val="83992A"/>
                  </a:solidFill>
                  <a:prstDash val="solid"/>
                </a:ln>
                <a:pattFill prst="pct50">
                  <a:fgClr>
                    <a:srgbClr val="83992A"/>
                  </a:fgClr>
                  <a:bgClr>
                    <a:srgbClr val="83992A">
                      <a:lumMod val="20000"/>
                      <a:lumOff val="80000"/>
                    </a:srgbClr>
                  </a:bgClr>
                </a:pattFill>
                <a:effectLst>
                  <a:outerShdw dist="38100" dir="2640000" algn="bl" rotWithShape="0">
                    <a:srgbClr val="83992A"/>
                  </a:outerShdw>
                </a:effectLst>
                <a:latin typeface="Times New Roman" panose="02020603050405020304" charset="0"/>
                <a:cs typeface="Times New Roman" panose="02020603050405020304" charset="0"/>
              </a:rPr>
              <a:t>	         </a:t>
            </a:r>
            <a:r>
              <a:rPr lang="en-IN" altLang="en-US" sz="2000" b="1" dirty="0">
                <a:ln w="12700">
                  <a:solidFill>
                    <a:srgbClr val="83992A"/>
                  </a:solidFill>
                  <a:prstDash val="solid"/>
                </a:ln>
                <a:pattFill prst="pct50">
                  <a:fgClr>
                    <a:srgbClr val="83992A"/>
                  </a:fgClr>
                  <a:bgClr>
                    <a:srgbClr val="83992A">
                      <a:lumMod val="20000"/>
                      <a:lumOff val="80000"/>
                    </a:srgbClr>
                  </a:bgClr>
                </a:pattFill>
                <a:effectLst>
                  <a:outerShdw dist="38100" dir="2640000" algn="bl" rotWithShape="0">
                    <a:srgbClr val="83992A"/>
                  </a:outerShdw>
                </a:effectLst>
                <a:latin typeface="Times New Roman" panose="02020603050405020304" charset="0"/>
                <a:cs typeface="Times New Roman" panose="02020603050405020304" charset="0"/>
              </a:rPr>
              <a:t> </a:t>
            </a:r>
            <a:r>
              <a:rPr lang="en-IN" altLang="en-US" sz="2000" b="1" dirty="0" smtClean="0">
                <a:ln w="12700">
                  <a:solidFill>
                    <a:srgbClr val="83992A"/>
                  </a:solidFill>
                  <a:prstDash val="solid"/>
                </a:ln>
                <a:pattFill prst="pct50">
                  <a:fgClr>
                    <a:srgbClr val="83992A"/>
                  </a:fgClr>
                  <a:bgClr>
                    <a:srgbClr val="83992A">
                      <a:lumMod val="20000"/>
                      <a:lumOff val="80000"/>
                    </a:srgbClr>
                  </a:bgClr>
                </a:pattFill>
                <a:effectLst>
                  <a:outerShdw dist="38100" dir="2640000" algn="bl" rotWithShape="0">
                    <a:srgbClr val="83992A"/>
                  </a:outerShdw>
                </a:effectLst>
                <a:latin typeface="Times New Roman" panose="02020603050405020304" charset="0"/>
                <a:cs typeface="Times New Roman" panose="02020603050405020304" charset="0"/>
              </a:rPr>
              <a:t>				 </a:t>
            </a:r>
            <a:r>
              <a:rPr lang="en-IN" altLang="en-US" sz="2000" b="1" dirty="0" smtClean="0">
                <a:solidFill>
                  <a:srgbClr val="002060"/>
                </a:solidFill>
                <a:effectLst>
                  <a:outerShdw blurRad="38100" dist="19050" dir="2700000" algn="tl" rotWithShape="0">
                    <a:sysClr val="windowText" lastClr="000000">
                      <a:alpha val="40000"/>
                    </a:sysClr>
                  </a:outerShdw>
                </a:effectLst>
                <a:latin typeface="Times New Roman" panose="02020603050405020304" charset="0"/>
                <a:cs typeface="Times New Roman" panose="02020603050405020304" charset="0"/>
              </a:rPr>
              <a:t>Major </a:t>
            </a:r>
            <a:r>
              <a:rPr lang="en-IN" altLang="en-US" sz="2000" b="1" dirty="0">
                <a:solidFill>
                  <a:srgbClr val="002060"/>
                </a:solidFill>
                <a:effectLst>
                  <a:outerShdw blurRad="38100" dist="19050" dir="2700000" algn="tl" rotWithShape="0">
                    <a:sysClr val="windowText" lastClr="000000">
                      <a:alpha val="40000"/>
                    </a:sysClr>
                  </a:outerShdw>
                </a:effectLst>
                <a:latin typeface="Times New Roman" panose="02020603050405020304" charset="0"/>
                <a:cs typeface="Times New Roman" panose="02020603050405020304" charset="0"/>
              </a:rPr>
              <a:t>Project </a:t>
            </a:r>
            <a:r>
              <a:rPr lang="en-IN" altLang="en-US" sz="2000" b="1" dirty="0" smtClean="0">
                <a:solidFill>
                  <a:srgbClr val="002060"/>
                </a:solidFill>
                <a:effectLst>
                  <a:outerShdw blurRad="38100" dist="19050" dir="2700000" algn="tl" rotWithShape="0">
                    <a:sysClr val="windowText" lastClr="000000">
                      <a:alpha val="40000"/>
                    </a:sysClr>
                  </a:outerShdw>
                </a:effectLst>
                <a:latin typeface="Times New Roman" panose="02020603050405020304" charset="0"/>
                <a:cs typeface="Times New Roman" panose="02020603050405020304" charset="0"/>
              </a:rPr>
              <a:t>Final Review</a:t>
            </a:r>
            <a:endParaRPr lang="en-US" sz="2800" dirty="0" smtClean="0">
              <a:ln w="0"/>
              <a:solidFill>
                <a:schemeClr val="tx1">
                  <a:lumMod val="95000"/>
                  <a:lumOff val="5000"/>
                </a:schemeClr>
              </a:solidFill>
              <a:effectLst>
                <a:reflection blurRad="6350" stA="53000" endA="300" endPos="35500" dir="5400000" sy="-90000" algn="bl" rotWithShape="0"/>
              </a:effectLst>
            </a:endParaRPr>
          </a:p>
          <a:p>
            <a:pPr algn="ctr"/>
            <a:r>
              <a:rPr lang="en-US" sz="2200" b="1" dirty="0" smtClean="0">
                <a:ln w="0"/>
                <a:solidFill>
                  <a:schemeClr val="tx1">
                    <a:lumMod val="95000"/>
                    <a:lumOff val="5000"/>
                  </a:schemeClr>
                </a:solidFill>
                <a:effectLst>
                  <a:reflection blurRad="6350" stA="53000" endA="300" endPos="35500" dir="5400000" sy="-90000" algn="bl" rotWithShape="0"/>
                </a:effectLst>
              </a:rPr>
              <a:t>EFFICIENT EMAIL PHISHING DETECTION USING MACHINE LEARNING</a:t>
            </a:r>
          </a:p>
          <a:p>
            <a:pPr algn="ctr"/>
            <a:r>
              <a:rPr lang="en-US" sz="2400" b="1" dirty="0">
                <a:solidFill>
                  <a:srgbClr val="002060"/>
                </a:solidFill>
                <a:latin typeface="Times New Roman" panose="02020603050405020304" charset="0"/>
                <a:ea typeface="SimSun" panose="02010600030101010101" pitchFamily="2" charset="-122"/>
              </a:rPr>
              <a:t>BATCH </a:t>
            </a:r>
            <a:r>
              <a:rPr lang="en-US" sz="2400" b="1" dirty="0" smtClean="0">
                <a:solidFill>
                  <a:srgbClr val="002060"/>
                </a:solidFill>
                <a:latin typeface="Times New Roman" panose="02020603050405020304" charset="0"/>
                <a:ea typeface="SimSun" panose="02010600030101010101" pitchFamily="2" charset="-122"/>
              </a:rPr>
              <a:t>NO-23</a:t>
            </a:r>
            <a:endParaRPr lang="en-US" sz="2800" dirty="0">
              <a:ln w="0"/>
              <a:solidFill>
                <a:schemeClr val="tx1">
                  <a:lumMod val="95000"/>
                  <a:lumOff val="5000"/>
                </a:schemeClr>
              </a:solidFill>
              <a:effectLst>
                <a:reflection blurRad="6350" stA="53000" endA="300" endPos="35500" dir="5400000" sy="-90000" algn="bl" rotWithShape="0"/>
              </a:effectLst>
            </a:endParaRPr>
          </a:p>
          <a:p>
            <a:pPr>
              <a:spcBef>
                <a:spcPts val="1045"/>
              </a:spcBef>
              <a:buSzPct val="115000"/>
            </a:pPr>
            <a:r>
              <a:rPr lang="en-US" sz="2000" b="1" dirty="0">
                <a:gradFill>
                  <a:gsLst>
                    <a:gs pos="0">
                      <a:srgbClr val="012D86"/>
                    </a:gs>
                    <a:gs pos="100000">
                      <a:srgbClr val="0E2557"/>
                    </a:gs>
                  </a:gsLst>
                  <a:lin scaled="0"/>
                </a:gradFill>
                <a:latin typeface="Times New Roman" panose="02020603050405020304" charset="0"/>
                <a:ea typeface="Garamond" panose="02020404030301010803"/>
                <a:cs typeface="Times New Roman" panose="02020603050405020304" charset="0"/>
                <a:sym typeface="Garamond" panose="02020404030301010803"/>
              </a:rPr>
              <a:t>UNDER THE GUIDENCE OF </a:t>
            </a:r>
            <a:r>
              <a:rPr lang="en-US" sz="2000" dirty="0" smtClean="0">
                <a:gradFill>
                  <a:gsLst>
                    <a:gs pos="0">
                      <a:srgbClr val="012D86"/>
                    </a:gs>
                    <a:gs pos="100000">
                      <a:srgbClr val="0E2557"/>
                    </a:gs>
                  </a:gsLst>
                  <a:lin scaled="0"/>
                </a:gradFill>
                <a:latin typeface="Times New Roman" panose="02020603050405020304" charset="0"/>
                <a:ea typeface="Garamond" panose="02020404030301010803"/>
                <a:cs typeface="Times New Roman" panose="02020603050405020304" charset="0"/>
                <a:sym typeface="Garamond" panose="02020404030301010803"/>
              </a:rPr>
              <a:t>:									  PRESENTED BY :</a:t>
            </a:r>
            <a:endParaRPr lang="en-US" sz="2000" dirty="0">
              <a:solidFill>
                <a:srgbClr val="FF0000"/>
              </a:solidFill>
              <a:latin typeface="Times New Roman" panose="02020603050405020304" charset="0"/>
              <a:cs typeface="Times New Roman" panose="02020603050405020304" charset="0"/>
            </a:endParaRPr>
          </a:p>
          <a:p>
            <a:pPr>
              <a:spcBef>
                <a:spcPts val="1045"/>
              </a:spcBef>
              <a:buSzPct val="115000"/>
            </a:pPr>
            <a:r>
              <a:rPr lang="en-IN" b="1" dirty="0"/>
              <a:t>RAKSHITHA </a:t>
            </a:r>
            <a:r>
              <a:rPr lang="en-IN" b="1" dirty="0" smtClean="0"/>
              <a:t>OKALI</a:t>
            </a:r>
            <a:r>
              <a:rPr lang="en-IN" dirty="0"/>
              <a:t>	</a:t>
            </a:r>
            <a:r>
              <a:rPr lang="en-IN" dirty="0" smtClean="0"/>
              <a:t>	</a:t>
            </a:r>
            <a:r>
              <a:rPr lang="en-US" sz="2000" b="1" dirty="0" smtClean="0">
                <a:latin typeface="Times New Roman" panose="02020603050405020304" charset="0"/>
                <a:ea typeface="Garamond" panose="02020404030301010803"/>
                <a:cs typeface="Times New Roman" panose="02020603050405020304" charset="0"/>
                <a:sym typeface="Garamond" panose="02020404030301010803"/>
              </a:rPr>
              <a:t>									       </a:t>
            </a:r>
            <a:r>
              <a:rPr lang="en-US" sz="2000" dirty="0" err="1" smtClean="0">
                <a:latin typeface="Arial" panose="020B0604020202020204" pitchFamily="34" charset="0"/>
                <a:ea typeface="Garamond" panose="02020404030301010803"/>
                <a:cs typeface="Arial" panose="020B0604020202020204" pitchFamily="34" charset="0"/>
                <a:sym typeface="Garamond" panose="02020404030301010803"/>
              </a:rPr>
              <a:t>Anugna</a:t>
            </a:r>
            <a:r>
              <a:rPr lang="en-US" sz="2000" dirty="0" smtClean="0">
                <a:latin typeface="Arial" panose="020B0604020202020204" pitchFamily="34" charset="0"/>
                <a:ea typeface="Garamond" panose="02020404030301010803"/>
                <a:cs typeface="Arial" panose="020B0604020202020204" pitchFamily="34" charset="0"/>
                <a:sym typeface="Garamond" panose="02020404030301010803"/>
              </a:rPr>
              <a:t> </a:t>
            </a:r>
            <a:r>
              <a:rPr lang="en-US" sz="2000" dirty="0" err="1" smtClean="0">
                <a:latin typeface="Arial" panose="020B0604020202020204" pitchFamily="34" charset="0"/>
                <a:ea typeface="Garamond" panose="02020404030301010803"/>
                <a:cs typeface="Arial" panose="020B0604020202020204" pitchFamily="34" charset="0"/>
                <a:sym typeface="Garamond" panose="02020404030301010803"/>
              </a:rPr>
              <a:t>Lingampalli</a:t>
            </a:r>
            <a:r>
              <a:rPr lang="en-US" sz="2000" dirty="0" smtClean="0">
                <a:latin typeface="Arial" panose="020B0604020202020204" pitchFamily="34" charset="0"/>
                <a:ea typeface="Garamond" panose="02020404030301010803"/>
                <a:cs typeface="Arial" panose="020B0604020202020204" pitchFamily="34" charset="0"/>
                <a:sym typeface="Garamond" panose="02020404030301010803"/>
              </a:rPr>
              <a:t>     </a:t>
            </a:r>
            <a:endParaRPr lang="en-US" sz="2000" dirty="0">
              <a:latin typeface="Arial" panose="020B0604020202020204" pitchFamily="34" charset="0"/>
              <a:ea typeface="Garamond" panose="02020404030301010803"/>
              <a:cs typeface="Arial" panose="020B0604020202020204" pitchFamily="34" charset="0"/>
              <a:sym typeface="Garamond" panose="02020404030301010803"/>
            </a:endParaRPr>
          </a:p>
          <a:p>
            <a:pPr>
              <a:spcBef>
                <a:spcPts val="1045"/>
              </a:spcBef>
              <a:buSzPct val="115000"/>
            </a:pPr>
            <a:r>
              <a:rPr lang="en-IN" sz="2000" dirty="0" smtClean="0">
                <a:latin typeface="Calibri" panose="020F0502020204030204" pitchFamily="34" charset="0"/>
                <a:cs typeface="Calibri" panose="020F0502020204030204" pitchFamily="34" charset="0"/>
              </a:rPr>
              <a:t>(</a:t>
            </a:r>
            <a:r>
              <a:rPr lang="en-IN" sz="2000" dirty="0">
                <a:latin typeface="Calibri" panose="020F0502020204030204" pitchFamily="34" charset="0"/>
                <a:cs typeface="Calibri" panose="020F0502020204030204" pitchFamily="34" charset="0"/>
              </a:rPr>
              <a:t>Assistant Professor</a:t>
            </a:r>
            <a:r>
              <a:rPr lang="en-IN" sz="2000" dirty="0" smtClean="0">
                <a:latin typeface="Calibri" panose="020F0502020204030204" pitchFamily="34" charset="0"/>
                <a:cs typeface="Calibri" panose="020F0502020204030204" pitchFamily="34" charset="0"/>
              </a:rPr>
              <a:t>)   </a:t>
            </a:r>
            <a:r>
              <a:rPr lang="en-US" sz="2000" b="1" dirty="0" smtClean="0">
                <a:latin typeface="Times New Roman" panose="02020603050405020304" charset="0"/>
                <a:cs typeface="Times New Roman" panose="02020603050405020304" charset="0"/>
              </a:rPr>
              <a:t>											            </a:t>
            </a:r>
            <a:r>
              <a:rPr lang="en-US" sz="2000" dirty="0" smtClean="0">
                <a:latin typeface="Arial" panose="020B0604020202020204" pitchFamily="34" charset="0"/>
                <a:cs typeface="Arial" panose="020B0604020202020204" pitchFamily="34" charset="0"/>
              </a:rPr>
              <a:t>207R1A0590</a:t>
            </a:r>
          </a:p>
        </p:txBody>
      </p:sp>
      <p:pic>
        <p:nvPicPr>
          <p:cNvPr id="3" name="Picture 2"/>
          <p:cNvPicPr>
            <a:picLocks noChangeAspect="1"/>
          </p:cNvPicPr>
          <p:nvPr/>
        </p:nvPicPr>
        <p:blipFill>
          <a:blip r:embed="rId3"/>
          <a:stretch>
            <a:fillRect/>
          </a:stretch>
        </p:blipFill>
        <p:spPr>
          <a:xfrm>
            <a:off x="927240" y="781257"/>
            <a:ext cx="1475360" cy="1408298"/>
          </a:xfrm>
          <a:prstGeom prst="rect">
            <a:avLst/>
          </a:prstGeom>
        </p:spPr>
      </p:pic>
      <p:pic>
        <p:nvPicPr>
          <p:cNvPr id="4" name="Picture 3"/>
          <p:cNvPicPr>
            <a:picLocks noChangeAspect="1"/>
          </p:cNvPicPr>
          <p:nvPr/>
        </p:nvPicPr>
        <p:blipFill>
          <a:blip r:embed="rId4"/>
          <a:stretch>
            <a:fillRect/>
          </a:stretch>
        </p:blipFill>
        <p:spPr>
          <a:xfrm>
            <a:off x="9831913" y="983137"/>
            <a:ext cx="1463167" cy="1085182"/>
          </a:xfrm>
          <a:prstGeom prst="rect">
            <a:avLst/>
          </a:prstGeom>
        </p:spPr>
      </p:pic>
    </p:spTree>
    <p:extLst>
      <p:ext uri="{BB962C8B-B14F-4D97-AF65-F5344CB8AC3E}">
        <p14:creationId xmlns:p14="http://schemas.microsoft.com/office/powerpoint/2010/main" xmlns="" val="3103217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1754" y="1132257"/>
            <a:ext cx="9601196" cy="1303867"/>
          </a:xfrm>
        </p:spPr>
        <p:txBody>
          <a:bodyPr>
            <a:normAutofit fontScale="90000"/>
          </a:bodyPr>
          <a:lstStyle/>
          <a:p>
            <a:r>
              <a:rPr lang="en-US" b="1" i="1" dirty="0" smtClean="0">
                <a:latin typeface="Times New Roman" panose="02020603050405020304" pitchFamily="18" charset="0"/>
                <a:ea typeface="Times New Roman" panose="02020603050405020304" pitchFamily="18" charset="0"/>
              </a:rPr>
              <a:t/>
            </a:r>
            <a:br>
              <a:rPr lang="en-US" b="1" i="1" dirty="0" smtClean="0">
                <a:latin typeface="Times New Roman" panose="02020603050405020304" pitchFamily="18" charset="0"/>
                <a:ea typeface="Times New Roman" panose="02020603050405020304" pitchFamily="18" charset="0"/>
              </a:rPr>
            </a:br>
            <a:r>
              <a:rPr lang="en-US" b="1" i="1" dirty="0" smtClean="0">
                <a:latin typeface="Times New Roman" panose="02020603050405020304" pitchFamily="18" charset="0"/>
                <a:ea typeface="Times New Roman" panose="02020603050405020304" pitchFamily="18" charset="0"/>
              </a:rPr>
              <a:t>HARDWARE  &amp;  SOFTWARE REQUIREMENTS</a:t>
            </a:r>
            <a:r>
              <a:rPr lang="en-IN" b="1" i="1" dirty="0" smtClean="0">
                <a:latin typeface="Times New Roman" panose="02020603050405020304" pitchFamily="18" charset="0"/>
                <a:ea typeface="Times New Roman" panose="02020603050405020304" pitchFamily="18" charset="0"/>
              </a:rPr>
              <a:t/>
            </a:r>
            <a:br>
              <a:rPr lang="en-IN" b="1" i="1" dirty="0" smtClean="0">
                <a:latin typeface="Times New Roman" panose="02020603050405020304" pitchFamily="18" charset="0"/>
                <a:ea typeface="Times New Roman" panose="02020603050405020304" pitchFamily="18" charset="0"/>
              </a:rPr>
            </a:br>
            <a:endParaRPr lang="en-US" b="1" dirty="0"/>
          </a:p>
        </p:txBody>
      </p:sp>
      <p:sp>
        <p:nvSpPr>
          <p:cNvPr id="3" name="Text Placeholder 2"/>
          <p:cNvSpPr>
            <a:spLocks noGrp="1"/>
          </p:cNvSpPr>
          <p:nvPr>
            <p:ph type="body" idx="1"/>
          </p:nvPr>
        </p:nvSpPr>
        <p:spPr>
          <a:xfrm>
            <a:off x="955342" y="2658533"/>
            <a:ext cx="5058361" cy="576262"/>
          </a:xfrm>
        </p:spPr>
        <p:txBody>
          <a:bodyPr/>
          <a:lstStyle/>
          <a:p>
            <a:r>
              <a:rPr lang="en-US" dirty="0" smtClean="0">
                <a:latin typeface="Times New Roman" pitchFamily="18" charset="0"/>
                <a:cs typeface="Times New Roman" pitchFamily="18" charset="0"/>
              </a:rPr>
              <a:t>Hardware Requirements</a:t>
            </a:r>
            <a:endParaRPr lang="en-US" dirty="0">
              <a:latin typeface="Times New Roman" pitchFamily="18" charset="0"/>
              <a:cs typeface="Times New Roman" pitchFamily="18" charset="0"/>
            </a:endParaRPr>
          </a:p>
        </p:txBody>
      </p:sp>
      <p:sp>
        <p:nvSpPr>
          <p:cNvPr id="4" name="Content Placeholder 3"/>
          <p:cNvSpPr>
            <a:spLocks noGrp="1"/>
          </p:cNvSpPr>
          <p:nvPr>
            <p:ph sz="half" idx="2"/>
          </p:nvPr>
        </p:nvSpPr>
        <p:spPr>
          <a:xfrm>
            <a:off x="941696" y="3452884"/>
            <a:ext cx="5363570" cy="2422983"/>
          </a:xfrm>
        </p:spPr>
        <p:txBody>
          <a:bodyPr>
            <a:noAutofit/>
          </a:bodyPr>
          <a:lstStyle/>
          <a:p>
            <a:pPr>
              <a:buFont typeface="Wingdings" pitchFamily="2" charset="2"/>
              <a:buChar char="q"/>
            </a:pPr>
            <a:r>
              <a:rPr lang="en-US" sz="1800" b="1" dirty="0" smtClean="0">
                <a:latin typeface="Times New Roman" pitchFamily="18" charset="0"/>
                <a:cs typeface="Times New Roman" pitchFamily="18" charset="0"/>
              </a:rPr>
              <a:t>Processor		</a:t>
            </a:r>
            <a:r>
              <a:rPr lang="en-US" sz="1800" dirty="0" smtClean="0">
                <a:latin typeface="Times New Roman" pitchFamily="18" charset="0"/>
                <a:cs typeface="Times New Roman" pitchFamily="18" charset="0"/>
              </a:rPr>
              <a:t>-   Pentium –IV</a:t>
            </a:r>
          </a:p>
          <a:p>
            <a:pPr>
              <a:buFont typeface="Wingdings" pitchFamily="2" charset="2"/>
              <a:buChar char="q"/>
            </a:pPr>
            <a:r>
              <a:rPr lang="en-US" sz="1800" b="1" dirty="0" smtClean="0">
                <a:latin typeface="Times New Roman" pitchFamily="18" charset="0"/>
                <a:cs typeface="Times New Roman" pitchFamily="18" charset="0"/>
              </a:rPr>
              <a:t>RAM 			</a:t>
            </a:r>
            <a:r>
              <a:rPr lang="en-US" sz="1800" dirty="0" smtClean="0">
                <a:latin typeface="Times New Roman" pitchFamily="18" charset="0"/>
                <a:cs typeface="Times New Roman" pitchFamily="18" charset="0"/>
              </a:rPr>
              <a:t>-   4 GB (min)</a:t>
            </a:r>
          </a:p>
          <a:p>
            <a:pPr>
              <a:buFont typeface="Wingdings" pitchFamily="2" charset="2"/>
              <a:buChar char="q"/>
            </a:pPr>
            <a:r>
              <a:rPr lang="en-US" sz="1800" b="1" dirty="0" smtClean="0">
                <a:latin typeface="Times New Roman" pitchFamily="18" charset="0"/>
                <a:cs typeface="Times New Roman" pitchFamily="18" charset="0"/>
              </a:rPr>
              <a:t>Hard Disk		</a:t>
            </a:r>
            <a:r>
              <a:rPr lang="en-US" sz="1800" dirty="0" smtClean="0">
                <a:latin typeface="Times New Roman" pitchFamily="18" charset="0"/>
                <a:cs typeface="Times New Roman" pitchFamily="18" charset="0"/>
              </a:rPr>
              <a:t>-   20 GB</a:t>
            </a:r>
          </a:p>
          <a:p>
            <a:pPr>
              <a:buFont typeface="Wingdings" pitchFamily="2" charset="2"/>
              <a:buChar char="q"/>
            </a:pPr>
            <a:r>
              <a:rPr lang="en-US" sz="1800" b="1" dirty="0" smtClean="0">
                <a:latin typeface="Times New Roman" pitchFamily="18" charset="0"/>
                <a:cs typeface="Times New Roman" pitchFamily="18" charset="0"/>
              </a:rPr>
              <a:t>Key Board</a:t>
            </a:r>
            <a:r>
              <a:rPr lang="en-US" sz="1800" dirty="0" smtClean="0">
                <a:latin typeface="Times New Roman" pitchFamily="18" charset="0"/>
                <a:cs typeface="Times New Roman" pitchFamily="18" charset="0"/>
              </a:rPr>
              <a:t>		-   Standard Windows Keyboard</a:t>
            </a:r>
          </a:p>
          <a:p>
            <a:pPr>
              <a:buFont typeface="Wingdings" pitchFamily="2" charset="2"/>
              <a:buChar char="q"/>
            </a:pPr>
            <a:r>
              <a:rPr lang="en-US" sz="1800" b="1" dirty="0" smtClean="0">
                <a:latin typeface="Times New Roman" pitchFamily="18" charset="0"/>
                <a:cs typeface="Times New Roman" pitchFamily="18" charset="0"/>
              </a:rPr>
              <a:t>Mouse</a:t>
            </a:r>
            <a:r>
              <a:rPr lang="en-US" sz="1800" dirty="0" smtClean="0">
                <a:latin typeface="Times New Roman" pitchFamily="18" charset="0"/>
                <a:cs typeface="Times New Roman" pitchFamily="18" charset="0"/>
              </a:rPr>
              <a:t>		-   Two or Three Button Mouse</a:t>
            </a:r>
          </a:p>
          <a:p>
            <a:pPr>
              <a:buFont typeface="Wingdings" pitchFamily="2" charset="2"/>
              <a:buChar char="q"/>
            </a:pPr>
            <a:r>
              <a:rPr lang="en-US" sz="1800" b="1" dirty="0" smtClean="0">
                <a:latin typeface="Times New Roman" pitchFamily="18" charset="0"/>
                <a:cs typeface="Times New Roman" pitchFamily="18" charset="0"/>
              </a:rPr>
              <a:t>Monitor</a:t>
            </a:r>
            <a:r>
              <a:rPr lang="en-US" sz="1800" dirty="0" smtClean="0">
                <a:latin typeface="Times New Roman" pitchFamily="18" charset="0"/>
                <a:cs typeface="Times New Roman" pitchFamily="18" charset="0"/>
              </a:rPr>
              <a:t>		-   SVGA</a:t>
            </a:r>
          </a:p>
          <a:p>
            <a:endParaRPr lang="en-US" sz="1800" dirty="0">
              <a:latin typeface="Times New Roman" pitchFamily="18" charset="0"/>
              <a:cs typeface="Times New Roman" pitchFamily="18" charset="0"/>
            </a:endParaRPr>
          </a:p>
        </p:txBody>
      </p:sp>
      <p:sp>
        <p:nvSpPr>
          <p:cNvPr id="5" name="Text Placeholder 4"/>
          <p:cNvSpPr>
            <a:spLocks noGrp="1"/>
          </p:cNvSpPr>
          <p:nvPr>
            <p:ph type="body" sz="quarter" idx="3"/>
          </p:nvPr>
        </p:nvSpPr>
        <p:spPr/>
        <p:txBody>
          <a:bodyPr/>
          <a:lstStyle/>
          <a:p>
            <a:r>
              <a:rPr lang="en-US" dirty="0" smtClean="0">
                <a:latin typeface="Times New Roman" pitchFamily="18" charset="0"/>
                <a:cs typeface="Times New Roman" pitchFamily="18" charset="0"/>
              </a:rPr>
              <a:t>Software Requirements</a:t>
            </a:r>
            <a:endParaRPr lang="en-US" dirty="0">
              <a:latin typeface="Times New Roman" pitchFamily="18" charset="0"/>
              <a:cs typeface="Times New Roman" pitchFamily="18" charset="0"/>
            </a:endParaRPr>
          </a:p>
        </p:txBody>
      </p:sp>
      <p:sp>
        <p:nvSpPr>
          <p:cNvPr id="6" name="Content Placeholder 5"/>
          <p:cNvSpPr>
            <a:spLocks noGrp="1"/>
          </p:cNvSpPr>
          <p:nvPr>
            <p:ph sz="quarter" idx="4"/>
          </p:nvPr>
        </p:nvSpPr>
        <p:spPr>
          <a:xfrm>
            <a:off x="6182436" y="3507475"/>
            <a:ext cx="5145206" cy="2368392"/>
          </a:xfrm>
        </p:spPr>
        <p:txBody>
          <a:bodyPr>
            <a:noAutofit/>
          </a:bodyPr>
          <a:lstStyle/>
          <a:p>
            <a:pPr lvl="0" algn="just">
              <a:buFont typeface="Wingdings" pitchFamily="2" charset="2"/>
              <a:buChar char="q"/>
            </a:pPr>
            <a:r>
              <a:rPr lang="en-US" sz="1800" b="1" dirty="0" smtClean="0">
                <a:latin typeface="Times New Roman" pitchFamily="18" charset="0"/>
                <a:cs typeface="Times New Roman" pitchFamily="18" charset="0"/>
              </a:rPr>
              <a:t>Operating system 	:   </a:t>
            </a:r>
            <a:r>
              <a:rPr lang="en-US" sz="1800" dirty="0" smtClean="0">
                <a:latin typeface="Times New Roman" pitchFamily="18" charset="0"/>
                <a:cs typeface="Times New Roman" pitchFamily="18" charset="0"/>
              </a:rPr>
              <a:t>Windows 7 Ultimate.</a:t>
            </a:r>
          </a:p>
          <a:p>
            <a:pPr lvl="0" algn="just">
              <a:buFont typeface="Wingdings" pitchFamily="2" charset="2"/>
              <a:buChar char="q"/>
            </a:pPr>
            <a:r>
              <a:rPr lang="en-US" sz="1800" b="1" dirty="0" smtClean="0">
                <a:latin typeface="Times New Roman" pitchFamily="18" charset="0"/>
                <a:cs typeface="Times New Roman" pitchFamily="18" charset="0"/>
              </a:rPr>
              <a:t>Coding Language	:   </a:t>
            </a:r>
            <a:r>
              <a:rPr lang="en-US" sz="1800" dirty="0" smtClean="0">
                <a:latin typeface="Times New Roman" pitchFamily="18" charset="0"/>
                <a:cs typeface="Times New Roman" pitchFamily="18" charset="0"/>
              </a:rPr>
              <a:t>Python.</a:t>
            </a:r>
          </a:p>
          <a:p>
            <a:pPr lvl="0" algn="just">
              <a:buFont typeface="Wingdings" pitchFamily="2" charset="2"/>
              <a:buChar char="q"/>
            </a:pPr>
            <a:r>
              <a:rPr lang="en-US" sz="1800" b="1" dirty="0" smtClean="0">
                <a:latin typeface="Times New Roman" pitchFamily="18" charset="0"/>
                <a:cs typeface="Times New Roman" pitchFamily="18" charset="0"/>
              </a:rPr>
              <a:t>Front-End			:   </a:t>
            </a:r>
            <a:r>
              <a:rPr lang="en-US" sz="1800" dirty="0" smtClean="0">
                <a:latin typeface="Times New Roman" pitchFamily="18" charset="0"/>
                <a:cs typeface="Times New Roman" pitchFamily="18" charset="0"/>
              </a:rPr>
              <a:t>Python.</a:t>
            </a:r>
          </a:p>
          <a:p>
            <a:pPr lvl="0" algn="just">
              <a:buFont typeface="Wingdings" pitchFamily="2" charset="2"/>
              <a:buChar char="q"/>
            </a:pPr>
            <a:r>
              <a:rPr lang="en-US" sz="1800" b="1" dirty="0" smtClean="0">
                <a:latin typeface="Times New Roman" pitchFamily="18" charset="0"/>
                <a:cs typeface="Times New Roman" pitchFamily="18" charset="0"/>
              </a:rPr>
              <a:t>Back-End			:   </a:t>
            </a:r>
            <a:r>
              <a:rPr lang="en-US" sz="1800" dirty="0" err="1" smtClean="0">
                <a:latin typeface="Times New Roman" pitchFamily="18" charset="0"/>
                <a:cs typeface="Times New Roman" pitchFamily="18" charset="0"/>
              </a:rPr>
              <a:t>Django</a:t>
            </a:r>
            <a:r>
              <a:rPr lang="en-US" sz="1800" dirty="0" smtClean="0">
                <a:latin typeface="Times New Roman" pitchFamily="18" charset="0"/>
                <a:cs typeface="Times New Roman" pitchFamily="18" charset="0"/>
              </a:rPr>
              <a:t>-ORM</a:t>
            </a:r>
          </a:p>
          <a:p>
            <a:pPr lvl="0" algn="just">
              <a:buFont typeface="Wingdings" pitchFamily="2" charset="2"/>
              <a:buChar char="q"/>
            </a:pPr>
            <a:r>
              <a:rPr lang="en-US" sz="1800" b="1" dirty="0" smtClean="0">
                <a:latin typeface="Times New Roman" pitchFamily="18" charset="0"/>
                <a:cs typeface="Times New Roman" pitchFamily="18" charset="0"/>
              </a:rPr>
              <a:t>Designing			:</a:t>
            </a:r>
            <a:r>
              <a:rPr lang="en-US" sz="1800" dirty="0" smtClean="0">
                <a:latin typeface="Times New Roman" pitchFamily="18" charset="0"/>
                <a:cs typeface="Times New Roman" pitchFamily="18" charset="0"/>
              </a:rPr>
              <a:t>   HTML, CSS, JavaScript.</a:t>
            </a:r>
          </a:p>
          <a:p>
            <a:pPr lvl="0" algn="just">
              <a:buFont typeface="Wingdings" pitchFamily="2" charset="2"/>
              <a:buChar char="q"/>
            </a:pPr>
            <a:r>
              <a:rPr lang="en-US" sz="1800" b="1" dirty="0" smtClean="0">
                <a:latin typeface="Times New Roman" pitchFamily="18" charset="0"/>
                <a:cs typeface="Times New Roman" pitchFamily="18" charset="0"/>
              </a:rPr>
              <a:t>Data Base			:   </a:t>
            </a:r>
            <a:r>
              <a:rPr lang="en-US" sz="1800" dirty="0" err="1" smtClean="0">
                <a:latin typeface="Times New Roman" pitchFamily="18" charset="0"/>
                <a:cs typeface="Times New Roman" pitchFamily="18" charset="0"/>
              </a:rPr>
              <a:t>MySQL</a:t>
            </a:r>
            <a:r>
              <a:rPr lang="en-US" sz="1800" dirty="0" smtClean="0">
                <a:latin typeface="Times New Roman" pitchFamily="18" charset="0"/>
                <a:cs typeface="Times New Roman" pitchFamily="18" charset="0"/>
              </a:rPr>
              <a:t> (WAMP Server).</a:t>
            </a:r>
          </a:p>
          <a:p>
            <a:pPr algn="just"/>
            <a:endParaRPr lang="en-US" sz="1800" dirty="0">
              <a:latin typeface="Times New Roman" pitchFamily="18" charset="0"/>
              <a:cs typeface="Times New Roman" pitchFamily="18" charset="0"/>
            </a:endParaRPr>
          </a:p>
        </p:txBody>
      </p:sp>
      <p:graphicFrame>
        <p:nvGraphicFramePr>
          <p:cNvPr id="11" name="Table 10"/>
          <p:cNvGraphicFramePr>
            <a:graphicFrameLocks noGrp="1"/>
          </p:cNvGraphicFramePr>
          <p:nvPr/>
        </p:nvGraphicFramePr>
        <p:xfrm>
          <a:off x="968991" y="3370997"/>
          <a:ext cx="4926842" cy="2593075"/>
        </p:xfrm>
        <a:graphic>
          <a:graphicData uri="http://schemas.openxmlformats.org/drawingml/2006/table">
            <a:tbl>
              <a:tblPr/>
              <a:tblGrid>
                <a:gridCol w="4926842"/>
              </a:tblGrid>
              <a:tr h="2593075">
                <a:tc>
                  <a:txBody>
                    <a:bodyPr/>
                    <a:lstStyle/>
                    <a:p>
                      <a:endParaRPr 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bl>
          </a:graphicData>
        </a:graphic>
      </p:graphicFrame>
      <p:graphicFrame>
        <p:nvGraphicFramePr>
          <p:cNvPr id="12" name="Table 11"/>
          <p:cNvGraphicFramePr>
            <a:graphicFrameLocks noGrp="1"/>
          </p:cNvGraphicFramePr>
          <p:nvPr/>
        </p:nvGraphicFramePr>
        <p:xfrm>
          <a:off x="6155140" y="3384645"/>
          <a:ext cx="5117911" cy="2579427"/>
        </p:xfrm>
        <a:graphic>
          <a:graphicData uri="http://schemas.openxmlformats.org/drawingml/2006/table">
            <a:tbl>
              <a:tblPr/>
              <a:tblGrid>
                <a:gridCol w="5117911"/>
              </a:tblGrid>
              <a:tr h="2579427">
                <a:tc>
                  <a:txBody>
                    <a:bodyPr/>
                    <a:lstStyle/>
                    <a:p>
                      <a:endParaRPr 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smtClean="0">
                <a:latin typeface="Times New Roman" pitchFamily="18" charset="0"/>
                <a:cs typeface="Times New Roman" pitchFamily="18" charset="0"/>
              </a:rPr>
              <a:t>Novelty of the Project</a:t>
            </a:r>
            <a:endParaRPr lang="en-US" b="1" i="1" dirty="0">
              <a:latin typeface="Times New Roman" pitchFamily="18" charset="0"/>
              <a:cs typeface="Times New Roman" pitchFamily="18" charset="0"/>
            </a:endParaRPr>
          </a:p>
        </p:txBody>
      </p:sp>
      <p:sp>
        <p:nvSpPr>
          <p:cNvPr id="3" name="Content Placeholder 2"/>
          <p:cNvSpPr>
            <a:spLocks noGrp="1"/>
          </p:cNvSpPr>
          <p:nvPr>
            <p:ph idx="1"/>
          </p:nvPr>
        </p:nvSpPr>
        <p:spPr/>
        <p:txBody>
          <a:bodyPr>
            <a:noAutofit/>
          </a:bodyPr>
          <a:lstStyle/>
          <a:p>
            <a:r>
              <a:rPr lang="en-US" sz="2000" dirty="0" smtClean="0">
                <a:latin typeface="Times New Roman" pitchFamily="18" charset="0"/>
                <a:cs typeface="Times New Roman" pitchFamily="18" charset="0"/>
              </a:rPr>
              <a:t>Emails are frequently utilized as a way of personal and professional communication. Banking information, credit reports, login data, and other sensitive and personal information are frequently transmitted over email. This makes them valuable to cyber criminals, who can exploit the knowledge for their own gain. Phishing is a technique used by con artists to steal sensitive information from people by impersonating well-known sources. The sender of a phished email can persuade you to disclose personal information under false pretenses. The detection of a phished email is treated as a classification problem in this research, and this project shows how machine learning methods are used to categorize emails as phished or not. LMT classifiers attain a maximum accuracy in email classification.</a:t>
            </a:r>
            <a:endParaRPr lang="en-US" sz="2000" dirty="0">
              <a:latin typeface="Times New Roman" pitchFamily="18" charset="0"/>
              <a:cs typeface="Times New Roman"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0"/>
            <a:ext cx="9601196" cy="2197290"/>
          </a:xfrm>
        </p:spPr>
        <p:txBody>
          <a:bodyPr>
            <a:normAutofit/>
          </a:bodyPr>
          <a:lstStyle/>
          <a:p>
            <a:r>
              <a:rPr lang="en-US" sz="4800" b="1" i="1" dirty="0" smtClean="0">
                <a:latin typeface="Times New Roman" pitchFamily="18" charset="0"/>
                <a:cs typeface="Times New Roman" pitchFamily="18" charset="0"/>
              </a:rPr>
              <a:t>Architecture</a:t>
            </a:r>
            <a:endParaRPr lang="en-US" sz="4800" b="1" i="1" dirty="0">
              <a:latin typeface="Times New Roman" pitchFamily="18" charset="0"/>
              <a:cs typeface="Times New Roman" pitchFamily="18" charset="0"/>
            </a:endParaRPr>
          </a:p>
        </p:txBody>
      </p:sp>
      <p:pic>
        <p:nvPicPr>
          <p:cNvPr id="6" name="Content Placeholder 5" descr="Architecture.jpeg"/>
          <p:cNvPicPr>
            <a:picLocks noGrp="1" noChangeAspect="1"/>
          </p:cNvPicPr>
          <p:nvPr>
            <p:ph idx="1"/>
          </p:nvPr>
        </p:nvPicPr>
        <p:blipFill>
          <a:blip r:embed="rId2"/>
          <a:stretch>
            <a:fillRect/>
          </a:stretch>
        </p:blipFill>
        <p:spPr>
          <a:xfrm>
            <a:off x="1351128" y="1514901"/>
            <a:ext cx="9567081" cy="4640239"/>
          </a:xfr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914907"/>
          </a:xfrm>
        </p:spPr>
        <p:txBody>
          <a:bodyPr/>
          <a:lstStyle/>
          <a:p>
            <a:r>
              <a:rPr lang="en-US" b="1" i="1" dirty="0" smtClean="0">
                <a:latin typeface="Times New Roman" pitchFamily="18" charset="0"/>
                <a:cs typeface="Times New Roman" pitchFamily="18" charset="0"/>
              </a:rPr>
              <a:t>Modules</a:t>
            </a:r>
            <a:endParaRPr lang="en-US" b="1" i="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lnSpcReduction="10000"/>
          </a:bodyPr>
          <a:lstStyle/>
          <a:p>
            <a:r>
              <a:rPr lang="en-US" sz="2800" b="1" dirty="0" smtClean="0">
                <a:latin typeface="Times New Roman" pitchFamily="18" charset="0"/>
                <a:cs typeface="Times New Roman" pitchFamily="18" charset="0"/>
              </a:rPr>
              <a:t>Service Provider </a:t>
            </a:r>
          </a:p>
          <a:p>
            <a:pPr lvl="1" algn="just">
              <a:buNone/>
            </a:pPr>
            <a:r>
              <a:rPr lang="en-US" dirty="0" smtClean="0">
                <a:latin typeface="Times New Roman" pitchFamily="18" charset="0"/>
                <a:cs typeface="Times New Roman" pitchFamily="18" charset="0"/>
              </a:rPr>
              <a:t>In this module, the Service Provider has to login by using valid user name and password. After login successful he/she can do some operations such as</a:t>
            </a:r>
          </a:p>
          <a:p>
            <a:pPr lvl="1">
              <a:buFont typeface="Wingdings" pitchFamily="2" charset="2"/>
              <a:buChar char="§"/>
            </a:pPr>
            <a:r>
              <a:rPr lang="en-US" dirty="0" smtClean="0">
                <a:latin typeface="Times New Roman" pitchFamily="18" charset="0"/>
                <a:cs typeface="Times New Roman" pitchFamily="18" charset="0"/>
              </a:rPr>
              <a:t>Login</a:t>
            </a:r>
          </a:p>
          <a:p>
            <a:pPr lvl="1">
              <a:buFont typeface="Wingdings" pitchFamily="2" charset="2"/>
              <a:buChar char="§"/>
            </a:pPr>
            <a:r>
              <a:rPr lang="en-US" dirty="0" smtClean="0">
                <a:latin typeface="Times New Roman" pitchFamily="18" charset="0"/>
                <a:cs typeface="Times New Roman" pitchFamily="18" charset="0"/>
              </a:rPr>
              <a:t>Browse E-Mail Data Sets and Train &amp; Test </a:t>
            </a:r>
          </a:p>
          <a:p>
            <a:pPr lvl="1">
              <a:buFont typeface="Wingdings" pitchFamily="2" charset="2"/>
              <a:buChar char="§"/>
            </a:pPr>
            <a:r>
              <a:rPr lang="en-US" dirty="0" smtClean="0">
                <a:latin typeface="Times New Roman" pitchFamily="18" charset="0"/>
                <a:cs typeface="Times New Roman" pitchFamily="18" charset="0"/>
              </a:rPr>
              <a:t>View Trained and Tested Accuracy Results</a:t>
            </a:r>
          </a:p>
          <a:p>
            <a:pPr lvl="1">
              <a:buFont typeface="Wingdings" pitchFamily="2" charset="2"/>
              <a:buChar char="§"/>
            </a:pPr>
            <a:r>
              <a:rPr lang="en-US" dirty="0" smtClean="0">
                <a:latin typeface="Times New Roman" pitchFamily="18" charset="0"/>
                <a:cs typeface="Times New Roman" pitchFamily="18" charset="0"/>
              </a:rPr>
              <a:t>Find E-Mail Phishing Detection Type Ratio and view ratio results </a:t>
            </a:r>
          </a:p>
          <a:p>
            <a:pPr lvl="1">
              <a:buFont typeface="Wingdings" pitchFamily="2" charset="2"/>
              <a:buChar char="§"/>
            </a:pPr>
            <a:r>
              <a:rPr lang="en-US" dirty="0" smtClean="0">
                <a:latin typeface="Times New Roman" pitchFamily="18" charset="0"/>
                <a:cs typeface="Times New Roman" pitchFamily="18" charset="0"/>
              </a:rPr>
              <a:t>Download Predicted Data Sets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5342" y="941696"/>
            <a:ext cx="10126639" cy="2633424"/>
          </a:xfrm>
        </p:spPr>
        <p:txBody>
          <a:bodyPr>
            <a:noAutofit/>
          </a:bodyPr>
          <a:lstStyle/>
          <a:p>
            <a:r>
              <a:rPr lang="en-US" sz="2800" b="1" dirty="0" smtClean="0">
                <a:latin typeface="Times New Roman" pitchFamily="18" charset="0"/>
                <a:cs typeface="Times New Roman" pitchFamily="18" charset="0"/>
              </a:rPr>
              <a:t>REMOTE USER </a:t>
            </a:r>
            <a:r>
              <a:rPr lang="en-US" sz="2000" dirty="0" smtClean="0">
                <a:latin typeface="Times New Roman" pitchFamily="18" charset="0"/>
                <a:cs typeface="Times New Roman" pitchFamily="18" charset="0"/>
              </a:rPr>
              <a:t/>
            </a:r>
            <a:br>
              <a:rPr lang="en-US" sz="2000" dirty="0" smtClean="0">
                <a:latin typeface="Times New Roman" pitchFamily="18" charset="0"/>
                <a:cs typeface="Times New Roman" pitchFamily="18" charset="0"/>
              </a:rPr>
            </a:br>
            <a:r>
              <a:rPr lang="en-US" sz="2000" dirty="0" smtClean="0">
                <a:latin typeface="Times New Roman" pitchFamily="18" charset="0"/>
                <a:cs typeface="Times New Roman" pitchFamily="18" charset="0"/>
              </a:rPr>
              <a:t>In this module, there are n numbers of users are present. User should register before doing any operations. Once user registers, their details will be stored to the database. After registration successful, he/she has to login by using authorized user’s name and password. Once Login is successful user will do some operations like,</a:t>
            </a:r>
            <a:br>
              <a:rPr lang="en-US" sz="2000" dirty="0" smtClean="0">
                <a:latin typeface="Times New Roman" pitchFamily="18" charset="0"/>
                <a:cs typeface="Times New Roman" pitchFamily="18" charset="0"/>
              </a:rPr>
            </a:br>
            <a:r>
              <a:rPr lang="en-US" sz="2000" dirty="0" smtClean="0">
                <a:latin typeface="Times New Roman" pitchFamily="18" charset="0"/>
                <a:cs typeface="Times New Roman" pitchFamily="18" charset="0"/>
              </a:rPr>
              <a:t>Register and Login</a:t>
            </a:r>
            <a:br>
              <a:rPr lang="en-US" sz="2000" dirty="0" smtClean="0">
                <a:latin typeface="Times New Roman" pitchFamily="18" charset="0"/>
                <a:cs typeface="Times New Roman" pitchFamily="18" charset="0"/>
              </a:rPr>
            </a:br>
            <a:r>
              <a:rPr lang="en-US" sz="2000" dirty="0" smtClean="0">
                <a:latin typeface="Times New Roman" pitchFamily="18" charset="0"/>
                <a:cs typeface="Times New Roman" pitchFamily="18" charset="0"/>
              </a:rPr>
              <a:t>Predict Email Phishing Detection Type</a:t>
            </a:r>
            <a:br>
              <a:rPr lang="en-US" sz="2000" dirty="0" smtClean="0">
                <a:latin typeface="Times New Roman" pitchFamily="18" charset="0"/>
                <a:cs typeface="Times New Roman" pitchFamily="18" charset="0"/>
              </a:rPr>
            </a:br>
            <a:r>
              <a:rPr lang="en-US" sz="2000" dirty="0" smtClean="0">
                <a:latin typeface="Times New Roman" pitchFamily="18" charset="0"/>
                <a:cs typeface="Times New Roman" pitchFamily="18" charset="0"/>
              </a:rPr>
              <a:t>View your Profile. </a:t>
            </a:r>
            <a:endParaRPr lang="en-US" sz="2000" dirty="0">
              <a:latin typeface="Times New Roman" pitchFamily="18" charset="0"/>
              <a:cs typeface="Times New Roman" pitchFamily="18" charset="0"/>
            </a:endParaRPr>
          </a:p>
        </p:txBody>
      </p:sp>
      <p:sp>
        <p:nvSpPr>
          <p:cNvPr id="3" name="Text Placeholder 2"/>
          <p:cNvSpPr>
            <a:spLocks noGrp="1"/>
          </p:cNvSpPr>
          <p:nvPr>
            <p:ph type="body" idx="1"/>
          </p:nvPr>
        </p:nvSpPr>
        <p:spPr>
          <a:xfrm>
            <a:off x="996287" y="3846051"/>
            <a:ext cx="10153934" cy="2322737"/>
          </a:xfrm>
        </p:spPr>
        <p:txBody>
          <a:bodyPr>
            <a:normAutofit fontScale="85000" lnSpcReduction="20000"/>
          </a:bodyPr>
          <a:lstStyle/>
          <a:p>
            <a:r>
              <a:rPr lang="en-US" b="1" dirty="0" smtClean="0">
                <a:latin typeface="Times New Roman" pitchFamily="18" charset="0"/>
                <a:cs typeface="Times New Roman" pitchFamily="18" charset="0"/>
              </a:rPr>
              <a:t>VIEW AND AUTHORIZE USERS </a:t>
            </a:r>
          </a:p>
          <a:p>
            <a:r>
              <a:rPr lang="en-US" dirty="0" smtClean="0">
                <a:latin typeface="Times New Roman" pitchFamily="18" charset="0"/>
                <a:cs typeface="Times New Roman" pitchFamily="18" charset="0"/>
              </a:rPr>
              <a:t>In this module, the admin can view the list of users who all registered. In this, the admin can view the user’s details such as,</a:t>
            </a:r>
          </a:p>
          <a:p>
            <a:pPr>
              <a:buFont typeface="Wingdings" pitchFamily="2" charset="2"/>
              <a:buChar char="§"/>
            </a:pPr>
            <a:r>
              <a:rPr lang="en-US" sz="2000" dirty="0" smtClean="0">
                <a:latin typeface="Times New Roman" pitchFamily="18" charset="0"/>
                <a:cs typeface="Times New Roman" pitchFamily="18" charset="0"/>
              </a:rPr>
              <a:t> User name</a:t>
            </a:r>
          </a:p>
          <a:p>
            <a:pPr>
              <a:buFont typeface="Wingdings" pitchFamily="2" charset="2"/>
              <a:buChar char="§"/>
            </a:pPr>
            <a:r>
              <a:rPr lang="en-US" sz="2000" dirty="0" smtClean="0">
                <a:latin typeface="Times New Roman" pitchFamily="18" charset="0"/>
                <a:cs typeface="Times New Roman" pitchFamily="18" charset="0"/>
              </a:rPr>
              <a:t>Email</a:t>
            </a:r>
          </a:p>
          <a:p>
            <a:pPr>
              <a:buFont typeface="Wingdings" pitchFamily="2" charset="2"/>
              <a:buChar char="§"/>
            </a:pPr>
            <a:r>
              <a:rPr lang="en-US" sz="2000" dirty="0" smtClean="0">
                <a:latin typeface="Times New Roman" pitchFamily="18" charset="0"/>
                <a:cs typeface="Times New Roman" pitchFamily="18" charset="0"/>
              </a:rPr>
              <a:t>Address </a:t>
            </a:r>
          </a:p>
          <a:p>
            <a:pPr>
              <a:buFont typeface="Wingdings" pitchFamily="2" charset="2"/>
              <a:buChar char="§"/>
            </a:pPr>
            <a:r>
              <a:rPr lang="en-US" sz="2000" dirty="0" smtClean="0">
                <a:latin typeface="Times New Roman" pitchFamily="18" charset="0"/>
                <a:cs typeface="Times New Roman" pitchFamily="18" charset="0"/>
              </a:rPr>
              <a:t>Admin authorizes the users</a:t>
            </a:r>
            <a:endParaRPr lang="en-US" sz="2000" dirty="0">
              <a:latin typeface="Times New Roman" pitchFamily="18" charset="0"/>
              <a:cs typeface="Times New Roman"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300" b="1" i="1" dirty="0" smtClean="0">
                <a:latin typeface="Times New Roman" pitchFamily="18" charset="0"/>
                <a:cs typeface="Times New Roman" pitchFamily="18" charset="0"/>
              </a:rPr>
              <a:t>UML DIAGRAMS</a:t>
            </a:r>
            <a:r>
              <a:rPr lang="en-US" dirty="0" smtClean="0"/>
              <a:t/>
            </a:r>
            <a:br>
              <a:rPr lang="en-US" dirty="0" smtClean="0"/>
            </a:br>
            <a:r>
              <a:rPr lang="en-US" dirty="0" smtClean="0">
                <a:latin typeface="Times New Roman" pitchFamily="18" charset="0"/>
                <a:cs typeface="Times New Roman" pitchFamily="18" charset="0"/>
              </a:rPr>
              <a:t>Use Case Diagram</a:t>
            </a:r>
            <a:endParaRPr lang="en-US" dirty="0">
              <a:latin typeface="Times New Roman" pitchFamily="18" charset="0"/>
              <a:cs typeface="Times New Roman" pitchFamily="18" charset="0"/>
            </a:endParaRPr>
          </a:p>
        </p:txBody>
      </p:sp>
      <p:pic>
        <p:nvPicPr>
          <p:cNvPr id="3" name="Picture 2"/>
          <p:cNvPicPr/>
          <p:nvPr/>
        </p:nvPicPr>
        <p:blipFill>
          <a:blip r:embed="rId2"/>
          <a:srcRect/>
          <a:stretch>
            <a:fillRect/>
          </a:stretch>
        </p:blipFill>
        <p:spPr bwMode="auto">
          <a:xfrm>
            <a:off x="1937982" y="2415653"/>
            <a:ext cx="8338782" cy="3889613"/>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Class Diagram</a:t>
            </a:r>
            <a:endParaRPr lang="en-US" dirty="0">
              <a:latin typeface="Times New Roman" pitchFamily="18" charset="0"/>
              <a:cs typeface="Times New Roman" pitchFamily="18" charset="0"/>
            </a:endParaRPr>
          </a:p>
        </p:txBody>
      </p:sp>
      <p:pic>
        <p:nvPicPr>
          <p:cNvPr id="1026" name="Picture 2" descr="D:\MAJOR PROJECT\Major Project Content\class.jpg"/>
          <p:cNvPicPr>
            <a:picLocks noChangeAspect="1" noChangeArrowheads="1"/>
          </p:cNvPicPr>
          <p:nvPr/>
        </p:nvPicPr>
        <p:blipFill>
          <a:blip r:embed="rId2"/>
          <a:srcRect/>
          <a:stretch>
            <a:fillRect/>
          </a:stretch>
        </p:blipFill>
        <p:spPr bwMode="auto">
          <a:xfrm>
            <a:off x="2210937" y="2483893"/>
            <a:ext cx="7369791" cy="3671247"/>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600501"/>
            <a:ext cx="9601196" cy="887106"/>
          </a:xfrm>
        </p:spPr>
        <p:txBody>
          <a:bodyPr>
            <a:normAutofit/>
          </a:bodyPr>
          <a:lstStyle/>
          <a:p>
            <a:r>
              <a:rPr lang="en-US" dirty="0" smtClean="0">
                <a:latin typeface="Times New Roman" pitchFamily="18" charset="0"/>
                <a:cs typeface="Times New Roman" pitchFamily="18" charset="0"/>
              </a:rPr>
              <a:t>Sequence Diagram</a:t>
            </a:r>
            <a:endParaRPr lang="en-US" dirty="0">
              <a:latin typeface="Times New Roman" pitchFamily="18" charset="0"/>
              <a:cs typeface="Times New Roman" pitchFamily="18" charset="0"/>
            </a:endParaRPr>
          </a:p>
        </p:txBody>
      </p:sp>
      <p:pic>
        <p:nvPicPr>
          <p:cNvPr id="2052" name="Picture 4" descr="D:\MAJOR PROJECT\Major Project Content\sequence.jpg"/>
          <p:cNvPicPr>
            <a:picLocks noChangeAspect="1" noChangeArrowheads="1"/>
          </p:cNvPicPr>
          <p:nvPr/>
        </p:nvPicPr>
        <p:blipFill>
          <a:blip r:embed="rId2"/>
          <a:srcRect/>
          <a:stretch>
            <a:fillRect/>
          </a:stretch>
        </p:blipFill>
        <p:spPr bwMode="auto">
          <a:xfrm>
            <a:off x="1296537" y="1460310"/>
            <a:ext cx="9730854" cy="4667535"/>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Activity Diagram</a:t>
            </a:r>
            <a:endParaRPr lang="en-US" dirty="0">
              <a:latin typeface="Times New Roman" pitchFamily="18" charset="0"/>
              <a:cs typeface="Times New Roman" pitchFamily="18" charset="0"/>
            </a:endParaRPr>
          </a:p>
        </p:txBody>
      </p:sp>
      <p:pic>
        <p:nvPicPr>
          <p:cNvPr id="3" name="Picture 2"/>
          <p:cNvPicPr/>
          <p:nvPr/>
        </p:nvPicPr>
        <p:blipFill>
          <a:blip r:embed="rId2"/>
          <a:srcRect/>
          <a:stretch>
            <a:fillRect/>
          </a:stretch>
        </p:blipFill>
        <p:spPr bwMode="auto">
          <a:xfrm>
            <a:off x="4208871" y="2197290"/>
            <a:ext cx="4047214" cy="4231724"/>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Collaboration Diagram</a:t>
            </a:r>
            <a:endParaRPr lang="en-US" dirty="0">
              <a:latin typeface="Times New Roman" pitchFamily="18" charset="0"/>
              <a:cs typeface="Times New Roman" pitchFamily="18" charset="0"/>
            </a:endParaRPr>
          </a:p>
        </p:txBody>
      </p:sp>
      <p:pic>
        <p:nvPicPr>
          <p:cNvPr id="3" name="Picture 2"/>
          <p:cNvPicPr/>
          <p:nvPr/>
        </p:nvPicPr>
        <p:blipFill>
          <a:blip r:embed="rId2"/>
          <a:srcRect/>
          <a:stretch>
            <a:fillRect/>
          </a:stretch>
        </p:blipFill>
        <p:spPr bwMode="auto">
          <a:xfrm>
            <a:off x="1596788" y="2442950"/>
            <a:ext cx="9103057" cy="3739486"/>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33760" y="1040197"/>
            <a:ext cx="2444708" cy="963251"/>
          </a:xfrm>
          <a:prstGeom prst="rect">
            <a:avLst/>
          </a:prstGeom>
        </p:spPr>
      </p:pic>
      <p:sp>
        <p:nvSpPr>
          <p:cNvPr id="3" name="Rectangle 2"/>
          <p:cNvSpPr/>
          <p:nvPr/>
        </p:nvSpPr>
        <p:spPr>
          <a:xfrm>
            <a:off x="1571353" y="1910686"/>
            <a:ext cx="7611291" cy="3785652"/>
          </a:xfrm>
          <a:prstGeom prst="rect">
            <a:avLst/>
          </a:prstGeom>
        </p:spPr>
        <p:txBody>
          <a:bodyPr wrap="square">
            <a:spAutoFit/>
          </a:bodyPr>
          <a:lstStyle/>
          <a:p>
            <a:endParaRPr lang="en-US" sz="2400" dirty="0" smtClean="0">
              <a:latin typeface="Times New Roman" pitchFamily="18" charset="0"/>
              <a:cs typeface="Times New Roman" pitchFamily="18" charset="0"/>
            </a:endParaRP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Abstract</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Literature Survey</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Existing </a:t>
            </a:r>
            <a:r>
              <a:rPr lang="en-US" sz="2400" dirty="0">
                <a:latin typeface="Times New Roman" pitchFamily="18" charset="0"/>
                <a:cs typeface="Times New Roman" pitchFamily="18" charset="0"/>
              </a:rPr>
              <a:t>System </a:t>
            </a:r>
            <a:endParaRPr lang="en-US" sz="2400" dirty="0" smtClean="0">
              <a:latin typeface="Times New Roman" pitchFamily="18" charset="0"/>
              <a:cs typeface="Times New Roman" pitchFamily="18" charset="0"/>
            </a:endParaRP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Disadvantages </a:t>
            </a:r>
            <a:r>
              <a:rPr lang="en-US" sz="2400" dirty="0">
                <a:latin typeface="Times New Roman" pitchFamily="18" charset="0"/>
                <a:cs typeface="Times New Roman" pitchFamily="18" charset="0"/>
              </a:rPr>
              <a:t>of Existing </a:t>
            </a:r>
            <a:r>
              <a:rPr lang="en-US" sz="2400" dirty="0" smtClean="0">
                <a:latin typeface="Times New Roman" pitchFamily="18" charset="0"/>
                <a:cs typeface="Times New Roman" pitchFamily="18" charset="0"/>
              </a:rPr>
              <a:t>System</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Proposed System</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Advantages </a:t>
            </a:r>
            <a:r>
              <a:rPr lang="en-US" sz="2400" dirty="0">
                <a:latin typeface="Times New Roman" pitchFamily="18" charset="0"/>
                <a:cs typeface="Times New Roman" pitchFamily="18" charset="0"/>
              </a:rPr>
              <a:t>of Proposed </a:t>
            </a:r>
            <a:r>
              <a:rPr lang="en-US" sz="2400" dirty="0" smtClean="0">
                <a:latin typeface="Times New Roman" pitchFamily="18" charset="0"/>
                <a:cs typeface="Times New Roman" pitchFamily="18" charset="0"/>
              </a:rPr>
              <a:t>System</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Hardware </a:t>
            </a:r>
            <a:r>
              <a:rPr lang="en-US" sz="2400" dirty="0">
                <a:latin typeface="Times New Roman" pitchFamily="18" charset="0"/>
                <a:cs typeface="Times New Roman" pitchFamily="18" charset="0"/>
              </a:rPr>
              <a:t>and software </a:t>
            </a:r>
            <a:r>
              <a:rPr lang="en-US" sz="2400" dirty="0" smtClean="0">
                <a:latin typeface="Times New Roman" pitchFamily="18" charset="0"/>
                <a:cs typeface="Times New Roman" pitchFamily="18" charset="0"/>
              </a:rPr>
              <a:t>requirements</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Novelty of the Project</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Architecture</a:t>
            </a:r>
          </a:p>
        </p:txBody>
      </p:sp>
    </p:spTree>
    <p:extLst>
      <p:ext uri="{BB962C8B-B14F-4D97-AF65-F5344CB8AC3E}">
        <p14:creationId xmlns:p14="http://schemas.microsoft.com/office/powerpoint/2010/main" xmlns="" val="27311505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Deployment Diagram</a:t>
            </a:r>
            <a:endParaRPr lang="en-US" dirty="0">
              <a:latin typeface="Times New Roman" pitchFamily="18" charset="0"/>
              <a:cs typeface="Times New Roman" pitchFamily="18" charset="0"/>
            </a:endParaRPr>
          </a:p>
        </p:txBody>
      </p:sp>
      <p:pic>
        <p:nvPicPr>
          <p:cNvPr id="3" name="Picture 2"/>
          <p:cNvPicPr/>
          <p:nvPr/>
        </p:nvPicPr>
        <p:blipFill>
          <a:blip r:embed="rId2">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wne="http://schemas.microsoft.com/office/word/2006/wordml" xmlns:wp="http://schemas.openxmlformats.org/drawingml/2006/wordprocessingDrawing" xmlns:m="http://schemas.openxmlformats.org/officeDocument/2006/math" xmlns:ve="http://schemas.openxmlformats.org/markup-compatibility/2006" val="0"/>
              </a:ext>
            </a:extLst>
          </a:blip>
          <a:srcRect/>
          <a:stretch>
            <a:fillRect/>
          </a:stretch>
        </p:blipFill>
        <p:spPr bwMode="auto">
          <a:xfrm>
            <a:off x="2606722" y="2884335"/>
            <a:ext cx="6782938" cy="268395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latin typeface="Times New Roman" pitchFamily="18" charset="0"/>
                <a:cs typeface="Times New Roman" pitchFamily="18" charset="0"/>
              </a:rPr>
              <a:t>Sample Code</a:t>
            </a:r>
            <a:endParaRPr lang="en-US" sz="4800" dirty="0">
              <a:latin typeface="Times New Roman" pitchFamily="18" charset="0"/>
              <a:cs typeface="Times New Roman" pitchFamily="18" charset="0"/>
            </a:endParaRPr>
          </a:p>
        </p:txBody>
      </p:sp>
      <p:pic>
        <p:nvPicPr>
          <p:cNvPr id="1028" name="Picture 4" descr="C:\Users\Admin\AppData\Local\Packages\Microsoft.Windows.Photos_8wekyb3d8bbwe\TempState\ShareServiceTempFolder\Screenshot 2024-03-16 120447.jpeg"/>
          <p:cNvPicPr>
            <a:picLocks noChangeAspect="1" noChangeArrowheads="1"/>
          </p:cNvPicPr>
          <p:nvPr/>
        </p:nvPicPr>
        <p:blipFill>
          <a:blip r:embed="rId2"/>
          <a:srcRect/>
          <a:stretch>
            <a:fillRect/>
          </a:stretch>
        </p:blipFill>
        <p:spPr bwMode="auto">
          <a:xfrm>
            <a:off x="928048" y="2552084"/>
            <a:ext cx="10263116" cy="3466579"/>
          </a:xfrm>
          <a:prstGeom prst="rect">
            <a:avLst/>
          </a:prstGeom>
          <a:noFill/>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6" name="Picture 2"/>
          <p:cNvPicPr>
            <a:picLocks noChangeAspect="1" noChangeArrowheads="1"/>
          </p:cNvPicPr>
          <p:nvPr/>
        </p:nvPicPr>
        <p:blipFill>
          <a:blip r:embed="rId2"/>
          <a:srcRect/>
          <a:stretch>
            <a:fillRect/>
          </a:stretch>
        </p:blipFill>
        <p:spPr bwMode="auto">
          <a:xfrm>
            <a:off x="859809" y="791570"/>
            <a:ext cx="10454185" cy="533627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Picture 2"/>
          <p:cNvPicPr>
            <a:picLocks noChangeAspect="1" noChangeArrowheads="1"/>
          </p:cNvPicPr>
          <p:nvPr/>
        </p:nvPicPr>
        <p:blipFill>
          <a:blip r:embed="rId2"/>
          <a:srcRect/>
          <a:stretch>
            <a:fillRect/>
          </a:stretch>
        </p:blipFill>
        <p:spPr bwMode="auto">
          <a:xfrm>
            <a:off x="859810" y="682388"/>
            <a:ext cx="10495128" cy="551369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4" name="Picture 2"/>
          <p:cNvPicPr>
            <a:picLocks noChangeAspect="1" noChangeArrowheads="1"/>
          </p:cNvPicPr>
          <p:nvPr/>
        </p:nvPicPr>
        <p:blipFill>
          <a:blip r:embed="rId2"/>
          <a:srcRect/>
          <a:stretch>
            <a:fillRect/>
          </a:stretch>
        </p:blipFill>
        <p:spPr bwMode="auto">
          <a:xfrm>
            <a:off x="914399" y="709683"/>
            <a:ext cx="10385947" cy="545910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Picture 2"/>
          <p:cNvPicPr>
            <a:picLocks noChangeAspect="1" noChangeArrowheads="1"/>
          </p:cNvPicPr>
          <p:nvPr/>
        </p:nvPicPr>
        <p:blipFill>
          <a:blip r:embed="rId2"/>
          <a:srcRect/>
          <a:stretch>
            <a:fillRect/>
          </a:stretch>
        </p:blipFill>
        <p:spPr bwMode="auto">
          <a:xfrm>
            <a:off x="859809" y="709684"/>
            <a:ext cx="10440538" cy="545910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Picture 2"/>
          <p:cNvPicPr>
            <a:picLocks noChangeAspect="1" noChangeArrowheads="1"/>
          </p:cNvPicPr>
          <p:nvPr/>
        </p:nvPicPr>
        <p:blipFill>
          <a:blip r:embed="rId2"/>
          <a:srcRect/>
          <a:stretch>
            <a:fillRect/>
          </a:stretch>
        </p:blipFill>
        <p:spPr bwMode="auto">
          <a:xfrm>
            <a:off x="846161" y="682388"/>
            <a:ext cx="10467833" cy="551369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226" name="Picture 2"/>
          <p:cNvPicPr>
            <a:picLocks noChangeAspect="1" noChangeArrowheads="1"/>
          </p:cNvPicPr>
          <p:nvPr/>
        </p:nvPicPr>
        <p:blipFill>
          <a:blip r:embed="rId2"/>
          <a:srcRect/>
          <a:stretch>
            <a:fillRect/>
          </a:stretch>
        </p:blipFill>
        <p:spPr bwMode="auto">
          <a:xfrm>
            <a:off x="859810" y="682387"/>
            <a:ext cx="10481480" cy="547275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0" name="Picture 2"/>
          <p:cNvPicPr>
            <a:picLocks noChangeAspect="1" noChangeArrowheads="1"/>
          </p:cNvPicPr>
          <p:nvPr/>
        </p:nvPicPr>
        <p:blipFill>
          <a:blip r:embed="rId2"/>
          <a:srcRect/>
          <a:stretch>
            <a:fillRect/>
          </a:stretch>
        </p:blipFill>
        <p:spPr bwMode="auto">
          <a:xfrm>
            <a:off x="846161" y="736979"/>
            <a:ext cx="10522423" cy="540451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Picture 2"/>
          <p:cNvPicPr>
            <a:picLocks noChangeAspect="1" noChangeArrowheads="1"/>
          </p:cNvPicPr>
          <p:nvPr/>
        </p:nvPicPr>
        <p:blipFill>
          <a:blip r:embed="rId2"/>
          <a:srcRect/>
          <a:stretch>
            <a:fillRect/>
          </a:stretch>
        </p:blipFill>
        <p:spPr bwMode="auto">
          <a:xfrm>
            <a:off x="873459" y="682387"/>
            <a:ext cx="10426888" cy="548640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56096" y="1937981"/>
            <a:ext cx="4983858" cy="3046988"/>
          </a:xfrm>
          <a:prstGeom prst="rect">
            <a:avLst/>
          </a:prstGeom>
        </p:spPr>
        <p:txBody>
          <a:bodyPr wrap="square">
            <a:spAutoFit/>
          </a:bodyPr>
          <a:lstStyle/>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Modules</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UML Diagrams</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Sample Code</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Results</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Conclusion</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Future Scope</a:t>
            </a:r>
          </a:p>
          <a:p>
            <a:pPr marL="285750" indent="-285750">
              <a:buFont typeface="Wingdings" panose="05000000000000000000" pitchFamily="2" charset="2"/>
              <a:buChar char="Ø"/>
            </a:pPr>
            <a:r>
              <a:rPr lang="en-US" sz="2400" dirty="0" smtClean="0">
                <a:latin typeface="Times New Roman" pitchFamily="18" charset="0"/>
                <a:cs typeface="Times New Roman" pitchFamily="18" charset="0"/>
              </a:rPr>
              <a:t>References</a:t>
            </a:r>
          </a:p>
          <a:p>
            <a:pPr marL="285750" indent="-285750">
              <a:buFont typeface="Wingdings" panose="05000000000000000000" pitchFamily="2" charset="2"/>
              <a:buChar char="Ø"/>
            </a:pPr>
            <a:r>
              <a:rPr lang="en-US" sz="2400" dirty="0" err="1" smtClean="0">
                <a:latin typeface="Times New Roman" pitchFamily="18" charset="0"/>
                <a:cs typeface="Times New Roman" pitchFamily="18" charset="0"/>
              </a:rPr>
              <a:t>Github</a:t>
            </a:r>
            <a:r>
              <a:rPr lang="en-US" sz="2400" dirty="0" smtClean="0">
                <a:latin typeface="Times New Roman" pitchFamily="18" charset="0"/>
                <a:cs typeface="Times New Roman" pitchFamily="18" charset="0"/>
              </a:rPr>
              <a:t> Link</a:t>
            </a:r>
            <a:endParaRPr lang="en-IN" sz="2400" dirty="0">
              <a:latin typeface="Times New Roman" pitchFamily="18" charset="0"/>
              <a:cs typeface="Times New Roman"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3213541" cy="1242453"/>
          </a:xfrm>
        </p:spPr>
        <p:txBody>
          <a:bodyPr>
            <a:normAutofit/>
          </a:bodyPr>
          <a:lstStyle/>
          <a:p>
            <a:r>
              <a:rPr lang="en-US" sz="4400" i="1" dirty="0" smtClean="0">
                <a:latin typeface="Calibri" pitchFamily="34" charset="0"/>
                <a:ea typeface="Calibri" pitchFamily="34" charset="0"/>
                <a:cs typeface="Calibri" pitchFamily="34" charset="0"/>
              </a:rPr>
              <a:t>RESULTS</a:t>
            </a:r>
            <a:endParaRPr lang="en-US" sz="4400" i="1" dirty="0">
              <a:latin typeface="Calibri" pitchFamily="34" charset="0"/>
              <a:ea typeface="Calibri" pitchFamily="34" charset="0"/>
              <a:cs typeface="Calibri" pitchFamily="34" charset="0"/>
            </a:endParaRPr>
          </a:p>
        </p:txBody>
      </p:sp>
      <p:sp>
        <p:nvSpPr>
          <p:cNvPr id="3" name="Text Placeholder 2"/>
          <p:cNvSpPr>
            <a:spLocks noGrp="1"/>
          </p:cNvSpPr>
          <p:nvPr>
            <p:ph type="body" idx="1"/>
          </p:nvPr>
        </p:nvSpPr>
        <p:spPr>
          <a:xfrm>
            <a:off x="1303868" y="2620370"/>
            <a:ext cx="9592732" cy="3255496"/>
          </a:xfrm>
        </p:spPr>
        <p:txBody>
          <a:bodyPr/>
          <a:lstStyle/>
          <a:p>
            <a:pPr>
              <a:buFont typeface="Wingdings" pitchFamily="2" charset="2"/>
              <a:buChar char="Ø"/>
            </a:pPr>
            <a:r>
              <a:rPr lang="en-US" dirty="0" smtClean="0">
                <a:latin typeface="Times New Roman" pitchFamily="18" charset="0"/>
                <a:cs typeface="Times New Roman" pitchFamily="18" charset="0"/>
              </a:rPr>
              <a:t> Random forest classifier is a machine learning algorithm used to classify applications as either phishing or non-phishing.</a:t>
            </a:r>
          </a:p>
          <a:p>
            <a:pPr>
              <a:buFont typeface="Wingdings" pitchFamily="2" charset="2"/>
              <a:buChar char="Ø"/>
            </a:pPr>
            <a:endParaRPr lang="en-US" dirty="0" smtClean="0">
              <a:latin typeface="Times New Roman" pitchFamily="18" charset="0"/>
              <a:cs typeface="Times New Roman" pitchFamily="18" charset="0"/>
            </a:endParaRPr>
          </a:p>
          <a:p>
            <a:pPr>
              <a:buFont typeface="Wingdings" pitchFamily="2" charset="2"/>
              <a:buChar char="Ø"/>
            </a:pPr>
            <a:endParaRPr lang="en-US" dirty="0" smtClean="0">
              <a:latin typeface="Times New Roman" pitchFamily="18" charset="0"/>
              <a:cs typeface="Times New Roman" pitchFamily="18" charset="0"/>
            </a:endParaRPr>
          </a:p>
          <a:p>
            <a:pPr>
              <a:buFont typeface="Wingdings" pitchFamily="2" charset="2"/>
              <a:buChar char="Ø"/>
            </a:pPr>
            <a:r>
              <a:rPr lang="en-US" dirty="0" smtClean="0">
                <a:latin typeface="Times New Roman" pitchFamily="18" charset="0"/>
                <a:cs typeface="Times New Roman" pitchFamily="18" charset="0"/>
              </a:rPr>
              <a:t> Random forest is known for its high accuracy and is used for phishing detection, as it works well with large datasets and can handle non linear relationships between features</a:t>
            </a:r>
          </a:p>
          <a:p>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smtClean="0">
                <a:latin typeface="Times New Roman" pitchFamily="18" charset="0"/>
                <a:cs typeface="Times New Roman" pitchFamily="18" charset="0"/>
              </a:rPr>
              <a:t>Output Results</a:t>
            </a:r>
            <a:endParaRPr lang="en-US" sz="4800" b="1" dirty="0">
              <a:latin typeface="Times New Roman" pitchFamily="18" charset="0"/>
              <a:cs typeface="Times New Roman" pitchFamily="18" charset="0"/>
            </a:endParaRPr>
          </a:p>
        </p:txBody>
      </p:sp>
      <p:pic>
        <p:nvPicPr>
          <p:cNvPr id="7" name="Content Placeholder 6" descr="Screenshot 2024-03-22 142558.png"/>
          <p:cNvPicPr>
            <a:picLocks noGrp="1" noChangeAspect="1"/>
          </p:cNvPicPr>
          <p:nvPr>
            <p:ph sz="half" idx="1"/>
          </p:nvPr>
        </p:nvPicPr>
        <p:blipFill>
          <a:blip r:embed="rId2"/>
          <a:stretch>
            <a:fillRect/>
          </a:stretch>
        </p:blipFill>
        <p:spPr>
          <a:xfrm>
            <a:off x="887104" y="2511189"/>
            <a:ext cx="5129521" cy="3603008"/>
          </a:xfrm>
        </p:spPr>
      </p:pic>
      <p:pic>
        <p:nvPicPr>
          <p:cNvPr id="10" name="Content Placeholder 9" descr="Screenshot 2024-03-22 142826.png"/>
          <p:cNvPicPr>
            <a:picLocks noGrp="1" noChangeAspect="1"/>
          </p:cNvPicPr>
          <p:nvPr>
            <p:ph sz="half" idx="2"/>
          </p:nvPr>
        </p:nvPicPr>
        <p:blipFill>
          <a:blip r:embed="rId3"/>
          <a:stretch>
            <a:fillRect/>
          </a:stretch>
        </p:blipFill>
        <p:spPr>
          <a:xfrm>
            <a:off x="6181724" y="2511188"/>
            <a:ext cx="5145917" cy="3603009"/>
          </a:xfr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4182" y="468493"/>
            <a:ext cx="5314950" cy="1408643"/>
          </a:xfrm>
        </p:spPr>
        <p:txBody>
          <a:bodyPr>
            <a:normAutofit/>
          </a:bodyPr>
          <a:lstStyle/>
          <a:p>
            <a:r>
              <a:rPr lang="en-US" sz="4000" b="1" i="1" dirty="0">
                <a:solidFill>
                  <a:schemeClr val="tx1">
                    <a:lumMod val="95000"/>
                    <a:lumOff val="5000"/>
                  </a:schemeClr>
                </a:solidFill>
                <a:latin typeface="Times New Roman" pitchFamily="18" charset="0"/>
                <a:cs typeface="Times New Roman" pitchFamily="18" charset="0"/>
              </a:rPr>
              <a:t>Conclusion</a:t>
            </a:r>
            <a:endParaRPr lang="en-IN" sz="4000" b="1" i="1" dirty="0">
              <a:latin typeface="Times New Roman" pitchFamily="18" charset="0"/>
              <a:cs typeface="Times New Roman" pitchFamily="18" charset="0"/>
            </a:endParaRPr>
          </a:p>
        </p:txBody>
      </p:sp>
      <p:sp>
        <p:nvSpPr>
          <p:cNvPr id="3" name="Text Placeholder 2"/>
          <p:cNvSpPr>
            <a:spLocks noGrp="1"/>
          </p:cNvSpPr>
          <p:nvPr>
            <p:ph type="body" idx="1"/>
          </p:nvPr>
        </p:nvSpPr>
        <p:spPr>
          <a:xfrm>
            <a:off x="661348" y="1734544"/>
            <a:ext cx="10677525" cy="4243175"/>
          </a:xfrm>
        </p:spPr>
        <p:txBody>
          <a:bodyPr>
            <a:normAutofit lnSpcReduction="10000"/>
          </a:bodyPr>
          <a:lstStyle/>
          <a:p>
            <a:pPr>
              <a:buFont typeface="Wingdings" pitchFamily="2" charset="2"/>
              <a:buChar char="Ø"/>
            </a:pPr>
            <a:r>
              <a:rPr lang="en-IN" dirty="0" smtClean="0">
                <a:latin typeface="Times New Roman" pitchFamily="18" charset="0"/>
                <a:cs typeface="Times New Roman" pitchFamily="18" charset="0"/>
              </a:rPr>
              <a:t>The utilization of machine learning for efficient email phishing detection represents a significant stride in enhancing Cyber Security measures. The evolving sophistication of phishing attacks necessitates advanced and adaptive solutions, and machine learning provides a robust framework for achieving this . The effectiveness of machine learning in email phishing detection lies in its ability to discern subtle anomalies that may elude traditional rule-based systems. By leveraging historical data and continuously learning from new examples, machine learning models can accurately distinguish between legitimate and malicious emails, reducing false positives and enhancing overall detection accuracy.</a:t>
            </a:r>
          </a:p>
          <a:p>
            <a:pPr>
              <a:buFont typeface="Wingdings" pitchFamily="2" charset="2"/>
              <a:buChar char="Ø"/>
            </a:pPr>
            <a:endParaRPr lang="en-US" dirty="0" smtClean="0">
              <a:latin typeface="Times New Roman" pitchFamily="18" charset="0"/>
              <a:cs typeface="Times New Roman" pitchFamily="18" charset="0"/>
            </a:endParaRPr>
          </a:p>
          <a:p>
            <a:pPr>
              <a:buFont typeface="Wingdings" pitchFamily="2" charset="2"/>
              <a:buChar char="Ø"/>
            </a:pPr>
            <a:r>
              <a:rPr lang="en-IN" dirty="0" smtClean="0">
                <a:latin typeface="Times New Roman" pitchFamily="18" charset="0"/>
                <a:cs typeface="Times New Roman" pitchFamily="18" charset="0"/>
              </a:rPr>
              <a:t>Furthermore, the real-time nature of machine learning allows for quick response and mitigation, minimizing the potential impact of phishing attacks. Integrating machine learning into email security systems not only enhances the efficiency of threat detection but also reduces the burden on end-users, as automated systems can handle a significant portion of the analysis.</a:t>
            </a:r>
            <a:r>
              <a:rPr lang="en-US" b="1" dirty="0" smtClean="0">
                <a:latin typeface="Times New Roman" pitchFamily="18" charset="0"/>
                <a:cs typeface="Times New Roman" pitchFamily="18" charset="0"/>
              </a:rPr>
              <a:t> </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xmlns="" val="58434717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4400896" cy="1133271"/>
          </a:xfrm>
        </p:spPr>
        <p:txBody>
          <a:bodyPr>
            <a:normAutofit/>
          </a:bodyPr>
          <a:lstStyle/>
          <a:p>
            <a:r>
              <a:rPr lang="en-US" sz="4800" i="1" dirty="0" smtClean="0">
                <a:latin typeface="Calibri" pitchFamily="34" charset="0"/>
                <a:ea typeface="Calibri" pitchFamily="34" charset="0"/>
                <a:cs typeface="Calibri" pitchFamily="34" charset="0"/>
              </a:rPr>
              <a:t>Future Scope</a:t>
            </a:r>
            <a:endParaRPr lang="en-US" sz="4800" i="1" dirty="0">
              <a:latin typeface="Calibri" pitchFamily="34" charset="0"/>
              <a:ea typeface="Calibri" pitchFamily="34" charset="0"/>
              <a:cs typeface="Calibri" pitchFamily="34" charset="0"/>
            </a:endParaRPr>
          </a:p>
        </p:txBody>
      </p:sp>
      <p:sp>
        <p:nvSpPr>
          <p:cNvPr id="3" name="Text Placeholder 2"/>
          <p:cNvSpPr>
            <a:spLocks noGrp="1"/>
          </p:cNvSpPr>
          <p:nvPr>
            <p:ph type="body" idx="1"/>
          </p:nvPr>
        </p:nvSpPr>
        <p:spPr>
          <a:xfrm>
            <a:off x="1303868" y="2538484"/>
            <a:ext cx="9592732" cy="3337383"/>
          </a:xfrm>
        </p:spPr>
        <p:txBody>
          <a:bodyPr>
            <a:noAutofit/>
          </a:bodyPr>
          <a:lstStyle/>
          <a:p>
            <a:pPr>
              <a:buFont typeface="Wingdings" pitchFamily="2" charset="2"/>
              <a:buChar char="Ø"/>
            </a:pPr>
            <a:r>
              <a:rPr lang="en-US" sz="1800" dirty="0" smtClean="0">
                <a:latin typeface="Times New Roman" pitchFamily="18" charset="0"/>
                <a:cs typeface="Times New Roman" pitchFamily="18" charset="0"/>
              </a:rPr>
              <a:t> Future work focuses on Spreading sufficient awareness to detect phishing e-mail and increasing the security of companies or institutions to their users by reducing the risk of threats using highly accurate machine learning algorithms. I hope that the algorithm will be used in real life by all segments of society, allowing them to benefit from it and raise their awareness of the dangers that individuals face in society.</a:t>
            </a:r>
          </a:p>
          <a:p>
            <a:endParaRPr lang="en-US" sz="1800" dirty="0" smtClean="0">
              <a:latin typeface="Times New Roman" pitchFamily="18" charset="0"/>
              <a:cs typeface="Times New Roman" pitchFamily="18" charset="0"/>
            </a:endParaRPr>
          </a:p>
          <a:p>
            <a:pPr>
              <a:buFont typeface="Wingdings" pitchFamily="2" charset="2"/>
              <a:buChar char="Ø"/>
            </a:pPr>
            <a:r>
              <a:rPr lang="en-US" sz="1800" dirty="0" smtClean="0">
                <a:latin typeface="Times New Roman" pitchFamily="18" charset="0"/>
                <a:cs typeface="Times New Roman" pitchFamily="18" charset="0"/>
              </a:rPr>
              <a:t> Feature selection techniques need more improvement to cope with the continuous development of new techniques by the attackers over the time. Therefore, we recommend developing a new automated tool in order to extract new features from new raw emails to improve the accuracy of detecting phishing email and to cope with the expanding with attacker techniques.</a:t>
            </a:r>
          </a:p>
          <a:p>
            <a:endParaRPr lang="en-US" sz="18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3742" y="913893"/>
            <a:ext cx="3827690" cy="1078680"/>
          </a:xfrm>
        </p:spPr>
        <p:txBody>
          <a:bodyPr>
            <a:normAutofit/>
          </a:bodyPr>
          <a:lstStyle/>
          <a:p>
            <a:r>
              <a:rPr lang="en-US" sz="4400" i="1" dirty="0" smtClean="0">
                <a:latin typeface="Calibri" pitchFamily="34" charset="0"/>
                <a:ea typeface="Calibri" pitchFamily="34" charset="0"/>
                <a:cs typeface="Calibri" pitchFamily="34" charset="0"/>
              </a:rPr>
              <a:t>References</a:t>
            </a:r>
            <a:endParaRPr lang="en-US" sz="4400" i="1" dirty="0">
              <a:latin typeface="Calibri" pitchFamily="34" charset="0"/>
              <a:ea typeface="Calibri" pitchFamily="34" charset="0"/>
              <a:cs typeface="Calibri" pitchFamily="34" charset="0"/>
            </a:endParaRPr>
          </a:p>
        </p:txBody>
      </p:sp>
      <p:sp>
        <p:nvSpPr>
          <p:cNvPr id="3" name="Text Placeholder 2"/>
          <p:cNvSpPr>
            <a:spLocks noGrp="1"/>
          </p:cNvSpPr>
          <p:nvPr>
            <p:ph type="body" idx="1"/>
          </p:nvPr>
        </p:nvSpPr>
        <p:spPr>
          <a:xfrm>
            <a:off x="1303868" y="2415654"/>
            <a:ext cx="9592732" cy="3460212"/>
          </a:xfrm>
        </p:spPr>
        <p:txBody>
          <a:bodyPr>
            <a:noAutofit/>
          </a:bodyPr>
          <a:lstStyle/>
          <a:p>
            <a:r>
              <a:rPr lang="en-US" sz="1800" dirty="0" smtClean="0">
                <a:latin typeface="Times New Roman" pitchFamily="18" charset="0"/>
                <a:cs typeface="Times New Roman" pitchFamily="18" charset="0"/>
              </a:rPr>
              <a:t>[1] A. </a:t>
            </a:r>
            <a:r>
              <a:rPr lang="en-US" sz="1800" dirty="0" err="1" smtClean="0">
                <a:latin typeface="Times New Roman" pitchFamily="18" charset="0"/>
                <a:cs typeface="Times New Roman" pitchFamily="18" charset="0"/>
              </a:rPr>
              <a:t>Aleroud</a:t>
            </a:r>
            <a:r>
              <a:rPr lang="en-US" sz="1800" dirty="0" smtClean="0">
                <a:latin typeface="Times New Roman" pitchFamily="18" charset="0"/>
                <a:cs typeface="Times New Roman" pitchFamily="18" charset="0"/>
              </a:rPr>
              <a:t> and L. Zhou (2018), "Phishing environments, techniques, and countermeasures: A survey," Computers &amp; Security, vol. 68, pp. 160-196, 2017. </a:t>
            </a:r>
          </a:p>
          <a:p>
            <a:r>
              <a:rPr lang="en-US" sz="1800" dirty="0" smtClean="0">
                <a:latin typeface="Times New Roman" pitchFamily="18" charset="0"/>
                <a:cs typeface="Times New Roman" pitchFamily="18" charset="0"/>
              </a:rPr>
              <a:t>[2] I. </a:t>
            </a:r>
            <a:r>
              <a:rPr lang="en-US" sz="1800" dirty="0" err="1" smtClean="0">
                <a:latin typeface="Times New Roman" pitchFamily="18" charset="0"/>
                <a:cs typeface="Times New Roman" pitchFamily="18" charset="0"/>
              </a:rPr>
              <a:t>Vayansky</a:t>
            </a:r>
            <a:r>
              <a:rPr lang="en-US" sz="1800" dirty="0" smtClean="0">
                <a:latin typeface="Times New Roman" pitchFamily="18" charset="0"/>
                <a:cs typeface="Times New Roman" pitchFamily="18" charset="0"/>
              </a:rPr>
              <a:t> and S. Kumar (2018), "Phishing–challenges and solutions," Computer Fraud &amp; Security, vol. 2018, pp. 15-20.</a:t>
            </a:r>
          </a:p>
          <a:p>
            <a:r>
              <a:rPr lang="en-US" sz="1800" dirty="0" smtClean="0">
                <a:latin typeface="Times New Roman" pitchFamily="18" charset="0"/>
                <a:cs typeface="Times New Roman" pitchFamily="18" charset="0"/>
              </a:rPr>
              <a:t>[3] </a:t>
            </a:r>
            <a:r>
              <a:rPr lang="en-US" sz="1800" dirty="0" err="1" smtClean="0">
                <a:latin typeface="Times New Roman" pitchFamily="18" charset="0"/>
                <a:cs typeface="Times New Roman" pitchFamily="18" charset="0"/>
              </a:rPr>
              <a:t>Ammar</a:t>
            </a:r>
            <a:r>
              <a:rPr lang="en-US" sz="1800" dirty="0" smtClean="0">
                <a:latin typeface="Times New Roman" pitchFamily="18" charset="0"/>
                <a:cs typeface="Times New Roman" pitchFamily="18" charset="0"/>
              </a:rPr>
              <a:t> </a:t>
            </a:r>
            <a:r>
              <a:rPr lang="en-US" sz="1800" dirty="0" err="1" smtClean="0">
                <a:latin typeface="Times New Roman" pitchFamily="18" charset="0"/>
                <a:cs typeface="Times New Roman" pitchFamily="18" charset="0"/>
              </a:rPr>
              <a:t>Odeh</a:t>
            </a:r>
            <a:r>
              <a:rPr lang="en-US" sz="1800" dirty="0" smtClean="0">
                <a:latin typeface="Times New Roman" pitchFamily="18" charset="0"/>
                <a:cs typeface="Times New Roman" pitchFamily="18" charset="0"/>
              </a:rPr>
              <a:t>, (2021), "Machine Learning Techniques for Detection of Website Phishing: A Review for  Promises and Challenges," in 2021 IEEE 11th Annual Computing and Communication Workshop and Conference (CCWC), pp. 0813-0818.</a:t>
            </a:r>
          </a:p>
          <a:p>
            <a:r>
              <a:rPr lang="en-US" sz="1800" smtClean="0">
                <a:latin typeface="Times New Roman" pitchFamily="18" charset="0"/>
                <a:cs typeface="Times New Roman" pitchFamily="18" charset="0"/>
              </a:rPr>
              <a:t>[4] </a:t>
            </a:r>
            <a:r>
              <a:rPr lang="en-US" sz="1800" dirty="0" smtClean="0">
                <a:latin typeface="Times New Roman" pitchFamily="18" charset="0"/>
                <a:cs typeface="Times New Roman" pitchFamily="18" charset="0"/>
              </a:rPr>
              <a:t>A. </a:t>
            </a:r>
            <a:r>
              <a:rPr lang="en-US" sz="1800" dirty="0" err="1" smtClean="0">
                <a:latin typeface="Times New Roman" pitchFamily="18" charset="0"/>
                <a:cs typeface="Times New Roman" pitchFamily="18" charset="0"/>
              </a:rPr>
              <a:t>Odeh</a:t>
            </a:r>
            <a:r>
              <a:rPr lang="en-US" sz="1800" dirty="0" smtClean="0">
                <a:latin typeface="Times New Roman" pitchFamily="18" charset="0"/>
                <a:cs typeface="Times New Roman" pitchFamily="18" charset="0"/>
              </a:rPr>
              <a:t>, (2021), "PHIBOOST-a novel phishing detection model using Adaptive boosting </a:t>
            </a:r>
            <a:r>
              <a:rPr lang="en-US" sz="1800" dirty="0" err="1" smtClean="0">
                <a:latin typeface="Times New Roman" pitchFamily="18" charset="0"/>
                <a:cs typeface="Times New Roman" pitchFamily="18" charset="0"/>
              </a:rPr>
              <a:t>approach,"Jordanian</a:t>
            </a:r>
            <a:r>
              <a:rPr lang="en-US" sz="1800" dirty="0" smtClean="0">
                <a:latin typeface="Times New Roman" pitchFamily="18" charset="0"/>
                <a:cs typeface="Times New Roman" pitchFamily="18" charset="0"/>
              </a:rPr>
              <a:t> Journal of Computers and Information Technology (JJCIT), vol. 7.</a:t>
            </a:r>
          </a:p>
          <a:p>
            <a:endParaRPr lang="en-US" sz="18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3867" y="982132"/>
            <a:ext cx="5738377" cy="1515408"/>
          </a:xfrm>
        </p:spPr>
        <p:txBody>
          <a:bodyPr>
            <a:normAutofit/>
          </a:bodyPr>
          <a:lstStyle/>
          <a:p>
            <a:r>
              <a:rPr lang="en-US" sz="4400" i="1" dirty="0" smtClean="0">
                <a:latin typeface="Calibri" pitchFamily="34" charset="0"/>
                <a:ea typeface="Calibri" pitchFamily="34" charset="0"/>
                <a:cs typeface="Calibri" pitchFamily="34" charset="0"/>
              </a:rPr>
              <a:t>GITHUB LINK</a:t>
            </a:r>
            <a:endParaRPr lang="en-US" sz="4400" i="1" dirty="0">
              <a:latin typeface="Calibri" pitchFamily="34" charset="0"/>
              <a:ea typeface="Calibri" pitchFamily="34" charset="0"/>
              <a:cs typeface="Calibri" pitchFamily="34" charset="0"/>
            </a:endParaRPr>
          </a:p>
        </p:txBody>
      </p:sp>
      <p:sp>
        <p:nvSpPr>
          <p:cNvPr id="3" name="Text Placeholder 2"/>
          <p:cNvSpPr>
            <a:spLocks noGrp="1"/>
          </p:cNvSpPr>
          <p:nvPr>
            <p:ph type="body" idx="1"/>
          </p:nvPr>
        </p:nvSpPr>
        <p:spPr>
          <a:xfrm>
            <a:off x="1303869" y="2937679"/>
            <a:ext cx="9592732" cy="1532467"/>
          </a:xfrm>
        </p:spPr>
        <p:txBody>
          <a:bodyPr/>
          <a:lstStyle/>
          <a:p>
            <a:r>
              <a:rPr lang="en-US" dirty="0" smtClean="0">
                <a:solidFill>
                  <a:srgbClr val="00B0F0"/>
                </a:solidFill>
              </a:rPr>
              <a:t>https://github.com/Anu-Lingampalli/Email-Phishing-Detection</a:t>
            </a:r>
            <a:endParaRPr lang="en-US" dirty="0">
              <a:solidFill>
                <a:srgbClr val="00B0F0"/>
              </a:solidFill>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stretch>
            <a:fillRect/>
          </a:stretch>
        </p:blipFill>
        <p:spPr>
          <a:xfrm>
            <a:off x="2486025" y="1552574"/>
            <a:ext cx="7239000" cy="3733801"/>
          </a:xfrm>
          <a:prstGeom prst="rect">
            <a:avLst/>
          </a:prstGeom>
        </p:spPr>
      </p:pic>
      <p:sp>
        <p:nvSpPr>
          <p:cNvPr id="2" name="Title 1"/>
          <p:cNvSpPr>
            <a:spLocks noGrp="1"/>
          </p:cNvSpPr>
          <p:nvPr>
            <p:ph type="ctrTitle"/>
          </p:nvPr>
        </p:nvSpPr>
        <p:spPr/>
        <p:txBody>
          <a:bodyPr/>
          <a:lstStyle/>
          <a:p>
            <a:r>
              <a:rPr lang="en-IN" dirty="0" smtClean="0">
                <a:solidFill>
                  <a:schemeClr val="bg1"/>
                </a:solidFill>
              </a:rPr>
              <a:t>  .</a:t>
            </a:r>
            <a:endParaRPr lang="en-IN" dirty="0">
              <a:solidFill>
                <a:schemeClr val="bg1"/>
              </a:solidFill>
            </a:endParaRPr>
          </a:p>
        </p:txBody>
      </p:sp>
      <p:sp>
        <p:nvSpPr>
          <p:cNvPr id="3" name="Subtitle 2"/>
          <p:cNvSpPr>
            <a:spLocks noGrp="1"/>
          </p:cNvSpPr>
          <p:nvPr>
            <p:ph type="subTitle" idx="1"/>
          </p:nvPr>
        </p:nvSpPr>
        <p:spPr/>
        <p:txBody>
          <a:bodyPr/>
          <a:lstStyle/>
          <a:p>
            <a:r>
              <a:rPr lang="en-IN" dirty="0" smtClean="0"/>
              <a:t>      .</a:t>
            </a:r>
            <a:endParaRPr lang="en-IN" dirty="0"/>
          </a:p>
        </p:txBody>
      </p:sp>
    </p:spTree>
    <p:extLst>
      <p:ext uri="{BB962C8B-B14F-4D97-AF65-F5344CB8AC3E}">
        <p14:creationId xmlns:p14="http://schemas.microsoft.com/office/powerpoint/2010/main" xmlns="" val="21273309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46710" y="747089"/>
            <a:ext cx="3821373" cy="576744"/>
          </a:xfrm>
        </p:spPr>
        <p:txBody>
          <a:bodyPr>
            <a:noAutofit/>
          </a:bodyPr>
          <a:lstStyle/>
          <a:p>
            <a:r>
              <a:rPr lang="en-US" sz="4000" b="1" i="1" dirty="0" smtClean="0">
                <a:latin typeface="Times New Roman" pitchFamily="18" charset="0"/>
                <a:cs typeface="Times New Roman" pitchFamily="18" charset="0"/>
              </a:rPr>
              <a:t>ABSTRACT</a:t>
            </a:r>
            <a:endParaRPr lang="en-US" sz="4000" b="1" i="1" dirty="0">
              <a:latin typeface="Times New Roman" pitchFamily="18" charset="0"/>
              <a:cs typeface="Times New Roman" pitchFamily="18" charset="0"/>
            </a:endParaRPr>
          </a:p>
        </p:txBody>
      </p:sp>
      <p:pic>
        <p:nvPicPr>
          <p:cNvPr id="6" name="Content Placeholder 5" descr="Screenshot 2023-10-18 130827.png"/>
          <p:cNvPicPr>
            <a:picLocks noGrp="1" noChangeAspect="1"/>
          </p:cNvPicPr>
          <p:nvPr>
            <p:ph idx="1"/>
          </p:nvPr>
        </p:nvPicPr>
        <p:blipFill>
          <a:blip r:embed="rId2"/>
          <a:stretch>
            <a:fillRect/>
          </a:stretch>
        </p:blipFill>
        <p:spPr>
          <a:xfrm>
            <a:off x="6482686" y="1610436"/>
            <a:ext cx="4883649" cy="4176215"/>
          </a:xfrm>
        </p:spPr>
      </p:pic>
      <p:sp>
        <p:nvSpPr>
          <p:cNvPr id="4" name="Text Placeholder 3"/>
          <p:cNvSpPr>
            <a:spLocks noGrp="1"/>
          </p:cNvSpPr>
          <p:nvPr>
            <p:ph type="body" sz="half" idx="2"/>
          </p:nvPr>
        </p:nvSpPr>
        <p:spPr>
          <a:xfrm>
            <a:off x="818867" y="764275"/>
            <a:ext cx="5581934" cy="5377217"/>
          </a:xfrm>
        </p:spPr>
        <p:txBody>
          <a:bodyPr>
            <a:noAutofit/>
          </a:bodyPr>
          <a:lstStyle/>
          <a:p>
            <a:pPr algn="just">
              <a:lnSpc>
                <a:spcPct val="150000"/>
              </a:lnSpc>
            </a:pPr>
            <a:r>
              <a:rPr lang="en-IN" sz="1700" dirty="0" smtClean="0">
                <a:latin typeface="Times New Roman" pitchFamily="18" charset="0"/>
                <a:cs typeface="Times New Roman" pitchFamily="18" charset="0"/>
              </a:rPr>
              <a:t>Emails are frequently utilized as a way of personal  and professional communication. Banking information, credit reports, login data, and other sensitive personal information are commonly transmitted over email. This makes them valuable to cybercriminals, who can exploit the knowledge for their gain. Phishing is a technique used by con artists to steal sensitive information from people by impersonating well-known sources. The sender of a phished email can persuade you to disclose personal information under </a:t>
            </a:r>
            <a:r>
              <a:rPr lang="en-IN" sz="1700" dirty="0" err="1" smtClean="0">
                <a:latin typeface="Times New Roman" pitchFamily="18" charset="0"/>
                <a:cs typeface="Times New Roman" pitchFamily="18" charset="0"/>
              </a:rPr>
              <a:t>pretenses</a:t>
            </a:r>
            <a:r>
              <a:rPr lang="en-IN" sz="1700" dirty="0" smtClean="0">
                <a:latin typeface="Times New Roman" pitchFamily="18" charset="0"/>
                <a:cs typeface="Times New Roman" pitchFamily="18" charset="0"/>
              </a:rPr>
              <a:t>. The detection of a phished email is treated as a classification problem in this research, and this project shows how machine learning methods are used to categorize emails as phished or not. SVM classifier attains a maximum accuracy of 0.998 percent in email classification.</a:t>
            </a:r>
            <a:endParaRPr lang="en-US" sz="1700" dirty="0" smtClean="0">
              <a:latin typeface="Times New Roman" pitchFamily="18" charset="0"/>
              <a:cs typeface="Times New Roman" pitchFamily="18" charset="0"/>
            </a:endParaRPr>
          </a:p>
          <a:p>
            <a:pPr>
              <a:lnSpc>
                <a:spcPct val="150000"/>
              </a:lnSpc>
            </a:pPr>
            <a:endParaRPr lang="en-US" sz="17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Times New Roman" pitchFamily="18" charset="0"/>
                <a:cs typeface="Times New Roman" pitchFamily="18" charset="0"/>
              </a:rPr>
              <a:t>Literature Survey</a:t>
            </a:r>
            <a:endParaRPr lang="en-US" dirty="0">
              <a:latin typeface="Times New Roman" pitchFamily="18" charset="0"/>
              <a:cs typeface="Times New Roman" pitchFamily="18" charset="0"/>
            </a:endParaRPr>
          </a:p>
        </p:txBody>
      </p:sp>
      <p:sp>
        <p:nvSpPr>
          <p:cNvPr id="3" name="Rectangle 2"/>
          <p:cNvSpPr/>
          <p:nvPr/>
        </p:nvSpPr>
        <p:spPr>
          <a:xfrm>
            <a:off x="1269242" y="2729551"/>
            <a:ext cx="9676262" cy="2862322"/>
          </a:xfrm>
          <a:prstGeom prst="rect">
            <a:avLst/>
          </a:prstGeom>
        </p:spPr>
        <p:txBody>
          <a:bodyPr wrap="square">
            <a:spAutoFit/>
          </a:bodyPr>
          <a:lstStyle/>
          <a:p>
            <a:pPr algn="just">
              <a:buFont typeface="Wingdings" pitchFamily="2" charset="2"/>
              <a:buChar char="Ø"/>
            </a:pPr>
            <a:r>
              <a:rPr lang="en-US" sz="2000" dirty="0" smtClean="0">
                <a:latin typeface="Times New Roman" pitchFamily="18" charset="0"/>
                <a:cs typeface="Times New Roman" pitchFamily="18" charset="0"/>
              </a:rPr>
              <a:t> PHISHING ENVIRONMENTS, TECHNIQUES, AND COUNTERMEASURES: A SURVEY</a:t>
            </a:r>
          </a:p>
          <a:p>
            <a:pPr algn="just">
              <a:buFont typeface="Wingdings" pitchFamily="2" charset="2"/>
              <a:buChar char="Ø"/>
            </a:pPr>
            <a:r>
              <a:rPr lang="en-US" sz="2000" dirty="0" smtClean="0">
                <a:latin typeface="Times New Roman" pitchFamily="18" charset="0"/>
                <a:cs typeface="Times New Roman" pitchFamily="18" charset="0"/>
              </a:rPr>
              <a:t> EXPLORING SUSCEPTIBILITY TO PHISHING IN THE WORKPLACE</a:t>
            </a:r>
          </a:p>
          <a:p>
            <a:pPr algn="just">
              <a:buFont typeface="Wingdings" pitchFamily="2" charset="2"/>
              <a:buChar char="Ø"/>
            </a:pPr>
            <a:r>
              <a:rPr lang="en-US" sz="2000" dirty="0" smtClean="0">
                <a:latin typeface="Times New Roman" pitchFamily="18" charset="0"/>
                <a:cs typeface="Times New Roman" pitchFamily="18" charset="0"/>
              </a:rPr>
              <a:t> INTELLIGENT DEEP MACHINE LEARNING CYBER PHISHING URL DETECTION BASED ON BERT FEATURES EXTRACTION</a:t>
            </a:r>
          </a:p>
          <a:p>
            <a:pPr algn="just">
              <a:buFont typeface="Wingdings" pitchFamily="2" charset="2"/>
              <a:buChar char="Ø"/>
            </a:pPr>
            <a:r>
              <a:rPr lang="en-US" sz="2000" dirty="0" smtClean="0">
                <a:latin typeface="Times New Roman" pitchFamily="18" charset="0"/>
                <a:cs typeface="Times New Roman" pitchFamily="18" charset="0"/>
              </a:rPr>
              <a:t> MACHINE LEARNING TECHNIQUES FOR DETECTION OF WEBSITE PHISHING: A  REVIEW FOR PROMISES AND CHALLENGES</a:t>
            </a:r>
          </a:p>
          <a:p>
            <a:pPr algn="just">
              <a:buFont typeface="Wingdings" pitchFamily="2" charset="2"/>
              <a:buChar char="Ø"/>
            </a:pPr>
            <a:r>
              <a:rPr lang="en-US" sz="2000" dirty="0" smtClean="0">
                <a:latin typeface="Times New Roman" pitchFamily="18" charset="0"/>
                <a:cs typeface="Times New Roman" pitchFamily="18" charset="0"/>
              </a:rPr>
              <a:t> PHIBOOST – A NOVAL PHISHING DETECTION MODEL USING ADAPTIVE BOOSTING APPROACH</a:t>
            </a:r>
            <a:endParaRPr lang="en-US" sz="2000" dirty="0">
              <a:latin typeface="Times New Roman" pitchFamily="18" charset="0"/>
              <a:cs typeface="Times New Roman"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4377" y="0"/>
            <a:ext cx="5216171" cy="1371600"/>
          </a:xfrm>
        </p:spPr>
        <p:txBody>
          <a:bodyPr>
            <a:normAutofit/>
          </a:bodyPr>
          <a:lstStyle/>
          <a:p>
            <a:r>
              <a:rPr lang="en-US" sz="4000" b="1" i="1" dirty="0" smtClean="0">
                <a:latin typeface="Times New Roman" pitchFamily="18" charset="0"/>
                <a:cs typeface="Times New Roman" pitchFamily="18" charset="0"/>
              </a:rPr>
              <a:t>EXISTING SYSTEM</a:t>
            </a:r>
            <a:endParaRPr lang="en-US" sz="4000" b="1" i="1" dirty="0">
              <a:latin typeface="Times New Roman" pitchFamily="18" charset="0"/>
              <a:cs typeface="Times New Roman" pitchFamily="18" charset="0"/>
            </a:endParaRPr>
          </a:p>
        </p:txBody>
      </p:sp>
      <p:sp>
        <p:nvSpPr>
          <p:cNvPr id="4" name="Text Placeholder 3"/>
          <p:cNvSpPr>
            <a:spLocks noGrp="1"/>
          </p:cNvSpPr>
          <p:nvPr>
            <p:ph type="body" sz="half" idx="2"/>
          </p:nvPr>
        </p:nvSpPr>
        <p:spPr>
          <a:xfrm>
            <a:off x="887104" y="1637732"/>
            <a:ext cx="5718411" cy="4585648"/>
          </a:xfrm>
        </p:spPr>
        <p:txBody>
          <a:bodyPr>
            <a:noAutofit/>
          </a:bodyPr>
          <a:lstStyle/>
          <a:p>
            <a:pPr algn="just">
              <a:buFont typeface="Wingdings" pitchFamily="2" charset="2"/>
              <a:buChar char="§"/>
            </a:pPr>
            <a:r>
              <a:rPr lang="en-IN" sz="2200" dirty="0" smtClean="0">
                <a:latin typeface="Times New Roman" pitchFamily="18" charset="0"/>
                <a:cs typeface="Times New Roman" pitchFamily="18" charset="0"/>
              </a:rPr>
              <a:t>  For identifying legal and fraudulent web pages, is based phishing detection systems use two lists: white lists and black lists.</a:t>
            </a:r>
          </a:p>
          <a:p>
            <a:pPr algn="just">
              <a:buFont typeface="Wingdings" pitchFamily="2" charset="2"/>
              <a:buChar char="§"/>
            </a:pPr>
            <a:r>
              <a:rPr lang="en-IN" sz="2200" dirty="0" smtClean="0">
                <a:latin typeface="Times New Roman" pitchFamily="18" charset="0"/>
                <a:cs typeface="Times New Roman" pitchFamily="18" charset="0"/>
              </a:rPr>
              <a:t>  The authors classified phishing websites using URL parameters such as length, number of unique characters, directory, domain name, and file name to identify them. </a:t>
            </a:r>
          </a:p>
          <a:p>
            <a:pPr algn="just">
              <a:buFont typeface="Wingdings" pitchFamily="2" charset="2"/>
              <a:buChar char="§"/>
            </a:pPr>
            <a:r>
              <a:rPr lang="en-IN" sz="2200" dirty="0" smtClean="0">
                <a:latin typeface="Times New Roman" pitchFamily="18" charset="0"/>
                <a:cs typeface="Times New Roman" pitchFamily="18" charset="0"/>
              </a:rPr>
              <a:t>  The system uses support Vector Machines to classify websites that are not online.</a:t>
            </a:r>
          </a:p>
          <a:p>
            <a:pPr algn="just">
              <a:buFont typeface="Wingdings" pitchFamily="2" charset="2"/>
              <a:buChar char="§"/>
            </a:pPr>
            <a:r>
              <a:rPr lang="en-IN" sz="2200" dirty="0" smtClean="0">
                <a:latin typeface="Times New Roman" pitchFamily="18" charset="0"/>
                <a:cs typeface="Times New Roman" pitchFamily="18" charset="0"/>
              </a:rPr>
              <a:t>  The system using harmony search and support vector machine meta-heuristic techniques.</a:t>
            </a:r>
          </a:p>
          <a:p>
            <a:pPr algn="just">
              <a:buFont typeface="Wingdings" pitchFamily="2" charset="2"/>
              <a:buChar char="§"/>
            </a:pPr>
            <a:endParaRPr lang="en-US" sz="2200" dirty="0">
              <a:latin typeface="Times New Roman" pitchFamily="18" charset="0"/>
              <a:cs typeface="Times New Roman" pitchFamily="18" charset="0"/>
            </a:endParaRPr>
          </a:p>
        </p:txBody>
      </p:sp>
      <p:pic>
        <p:nvPicPr>
          <p:cNvPr id="7" name="Content Placeholder 6" descr="Screenshot 2023-10-19 102257.png"/>
          <p:cNvPicPr>
            <a:picLocks noGrp="1" noChangeAspect="1"/>
          </p:cNvPicPr>
          <p:nvPr>
            <p:ph idx="1"/>
          </p:nvPr>
        </p:nvPicPr>
        <p:blipFill>
          <a:blip r:embed="rId2"/>
          <a:stretch>
            <a:fillRect/>
          </a:stretch>
        </p:blipFill>
        <p:spPr>
          <a:xfrm>
            <a:off x="6632812" y="1405719"/>
            <a:ext cx="4776716" cy="4503761"/>
          </a:xfr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a:solidFill>
                  <a:schemeClr val="tx1">
                    <a:lumMod val="95000"/>
                    <a:lumOff val="5000"/>
                  </a:schemeClr>
                </a:solidFill>
                <a:latin typeface="Times New Roman" pitchFamily="18" charset="0"/>
                <a:cs typeface="Times New Roman" pitchFamily="18" charset="0"/>
              </a:rPr>
              <a:t>Disadvantages of </a:t>
            </a:r>
            <a:r>
              <a:rPr lang="en-US" b="1" i="1" dirty="0" smtClean="0">
                <a:solidFill>
                  <a:schemeClr val="tx1">
                    <a:lumMod val="95000"/>
                    <a:lumOff val="5000"/>
                  </a:schemeClr>
                </a:solidFill>
                <a:latin typeface="Times New Roman" pitchFamily="18" charset="0"/>
                <a:cs typeface="Times New Roman" pitchFamily="18" charset="0"/>
              </a:rPr>
              <a:t>Existing </a:t>
            </a:r>
            <a:r>
              <a:rPr lang="en-US" b="1" i="1" dirty="0">
                <a:solidFill>
                  <a:schemeClr val="tx1">
                    <a:lumMod val="95000"/>
                    <a:lumOff val="5000"/>
                  </a:schemeClr>
                </a:solidFill>
                <a:latin typeface="Times New Roman" pitchFamily="18" charset="0"/>
                <a:cs typeface="Times New Roman" pitchFamily="18" charset="0"/>
              </a:rPr>
              <a:t>system</a:t>
            </a:r>
            <a:endParaRPr lang="en-IN" i="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lvl="0">
              <a:buFont typeface="Wingdings" pitchFamily="2" charset="2"/>
              <a:buChar char="Ø"/>
            </a:pPr>
            <a:endParaRPr lang="en-US" dirty="0" smtClean="0">
              <a:latin typeface="Times New Roman" pitchFamily="18" charset="0"/>
              <a:cs typeface="Times New Roman" pitchFamily="18" charset="0"/>
            </a:endParaRPr>
          </a:p>
          <a:p>
            <a:pPr lvl="0">
              <a:buFont typeface="Wingdings" pitchFamily="2" charset="2"/>
              <a:buChar char="Ø"/>
            </a:pPr>
            <a:r>
              <a:rPr lang="en-US" dirty="0" smtClean="0">
                <a:latin typeface="Times New Roman" pitchFamily="18" charset="0"/>
                <a:cs typeface="Times New Roman" pitchFamily="18" charset="0"/>
              </a:rPr>
              <a:t>An existing system not implemented an effective ML Classifiers like SVM,RF,NB.</a:t>
            </a:r>
          </a:p>
          <a:p>
            <a:pPr lvl="0">
              <a:buNone/>
            </a:pPr>
            <a:endParaRPr lang="en-US" dirty="0" smtClean="0">
              <a:latin typeface="Times New Roman" pitchFamily="18" charset="0"/>
              <a:cs typeface="Times New Roman" pitchFamily="18" charset="0"/>
            </a:endParaRPr>
          </a:p>
          <a:p>
            <a:pPr lvl="0">
              <a:buFont typeface="Wingdings" pitchFamily="2" charset="2"/>
              <a:buChar char="Ø"/>
            </a:pPr>
            <a:r>
              <a:rPr lang="en-US" dirty="0" smtClean="0">
                <a:latin typeface="Times New Roman" pitchFamily="18" charset="0"/>
                <a:cs typeface="Times New Roman" pitchFamily="18" charset="0"/>
              </a:rPr>
              <a:t>An existing system not implemented for large number of datasets.</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xmlns="" val="29391536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787" y="0"/>
            <a:ext cx="4356362" cy="1371600"/>
          </a:xfrm>
        </p:spPr>
        <p:txBody>
          <a:bodyPr>
            <a:normAutofit/>
          </a:bodyPr>
          <a:lstStyle/>
          <a:p>
            <a:r>
              <a:rPr lang="en-US" sz="4000" b="1" i="1" dirty="0" smtClean="0">
                <a:latin typeface="Times New Roman" pitchFamily="18" charset="0"/>
                <a:ea typeface="Cambria" panose="02040503050406030204" pitchFamily="18" charset="0"/>
                <a:cs typeface="Times New Roman" pitchFamily="18" charset="0"/>
              </a:rPr>
              <a:t>Proposed System</a:t>
            </a:r>
            <a:endParaRPr lang="en-US" sz="4000" b="1" i="1" dirty="0">
              <a:latin typeface="Times New Roman" pitchFamily="18" charset="0"/>
              <a:cs typeface="Times New Roman" pitchFamily="18" charset="0"/>
            </a:endParaRPr>
          </a:p>
        </p:txBody>
      </p:sp>
      <p:pic>
        <p:nvPicPr>
          <p:cNvPr id="5" name="Content Placeholder 4" descr="Screenshot 2023-10-19 102333.png"/>
          <p:cNvPicPr>
            <a:picLocks noGrp="1" noChangeAspect="1"/>
          </p:cNvPicPr>
          <p:nvPr>
            <p:ph idx="1"/>
          </p:nvPr>
        </p:nvPicPr>
        <p:blipFill>
          <a:blip r:embed="rId2"/>
          <a:stretch>
            <a:fillRect/>
          </a:stretch>
        </p:blipFill>
        <p:spPr>
          <a:xfrm>
            <a:off x="6181725" y="1023582"/>
            <a:ext cx="5173212" cy="5022375"/>
          </a:xfrm>
        </p:spPr>
      </p:pic>
      <p:sp>
        <p:nvSpPr>
          <p:cNvPr id="4" name="Text Placeholder 3"/>
          <p:cNvSpPr>
            <a:spLocks noGrp="1"/>
          </p:cNvSpPr>
          <p:nvPr>
            <p:ph type="body" sz="half" idx="2"/>
          </p:nvPr>
        </p:nvSpPr>
        <p:spPr>
          <a:xfrm>
            <a:off x="900752" y="1392072"/>
            <a:ext cx="5240741" cy="4694829"/>
          </a:xfrm>
        </p:spPr>
        <p:txBody>
          <a:bodyPr>
            <a:normAutofit/>
          </a:bodyPr>
          <a:lstStyle/>
          <a:p>
            <a:r>
              <a:rPr lang="en-US" sz="1800" dirty="0" smtClean="0">
                <a:latin typeface="Times New Roman" pitchFamily="18" charset="0"/>
                <a:cs typeface="Times New Roman" pitchFamily="18" charset="0"/>
              </a:rPr>
              <a:t>Implementing a system requires expertise in machine learning, Cyber security, and software engineering. Additionally, staying updated with the latest phishing tactics and security measures is crucial for maintaining the system's effectiveness.</a:t>
            </a:r>
          </a:p>
          <a:p>
            <a:r>
              <a:rPr lang="en-US" sz="1800" dirty="0" smtClean="0">
                <a:latin typeface="Times New Roman" pitchFamily="18" charset="0"/>
                <a:cs typeface="Times New Roman" pitchFamily="18" charset="0"/>
              </a:rPr>
              <a:t/>
            </a:r>
            <a:br>
              <a:rPr lang="en-US" sz="1800" dirty="0" smtClean="0">
                <a:latin typeface="Times New Roman" pitchFamily="18" charset="0"/>
                <a:cs typeface="Times New Roman" pitchFamily="18" charset="0"/>
              </a:rPr>
            </a:br>
            <a:r>
              <a:rPr lang="en-US" sz="1800" dirty="0" smtClean="0">
                <a:latin typeface="Times New Roman" pitchFamily="18" charset="0"/>
                <a:cs typeface="Times New Roman" pitchFamily="18" charset="0"/>
              </a:rPr>
              <a:t>Detecting email phishing efficiently using machine learning involves several steps and considerations.</a:t>
            </a:r>
          </a:p>
          <a:p>
            <a:pPr>
              <a:buFont typeface="Wingdings" pitchFamily="2" charset="2"/>
              <a:buChar char="§"/>
            </a:pPr>
            <a:r>
              <a:rPr lang="en-US" sz="1800" dirty="0" smtClean="0">
                <a:latin typeface="Times New Roman" pitchFamily="18" charset="0"/>
                <a:cs typeface="Times New Roman" pitchFamily="18" charset="0"/>
              </a:rPr>
              <a:t> Data Collection</a:t>
            </a:r>
          </a:p>
          <a:p>
            <a:pPr>
              <a:buFont typeface="Wingdings" pitchFamily="2" charset="2"/>
              <a:buChar char="§"/>
            </a:pPr>
            <a:r>
              <a:rPr lang="en-US" sz="1800" dirty="0" smtClean="0">
                <a:latin typeface="Times New Roman" pitchFamily="18" charset="0"/>
                <a:cs typeface="Times New Roman" pitchFamily="18" charset="0"/>
              </a:rPr>
              <a:t> Data Pre-processing</a:t>
            </a:r>
          </a:p>
          <a:p>
            <a:pPr>
              <a:buFont typeface="Wingdings" pitchFamily="2" charset="2"/>
              <a:buChar char="§"/>
            </a:pPr>
            <a:r>
              <a:rPr lang="en-US" sz="1800" dirty="0" smtClean="0">
                <a:latin typeface="Times New Roman" pitchFamily="18" charset="0"/>
                <a:cs typeface="Times New Roman" pitchFamily="18" charset="0"/>
              </a:rPr>
              <a:t> Training Data using Algorithms</a:t>
            </a:r>
          </a:p>
          <a:p>
            <a:pPr>
              <a:buFont typeface="Wingdings" pitchFamily="2" charset="2"/>
              <a:buChar char="§"/>
            </a:pPr>
            <a:r>
              <a:rPr lang="en-US" sz="1800" dirty="0" smtClean="0">
                <a:latin typeface="Times New Roman" pitchFamily="18" charset="0"/>
                <a:cs typeface="Times New Roman" pitchFamily="18" charset="0"/>
              </a:rPr>
              <a:t> Testing the Data</a:t>
            </a:r>
          </a:p>
          <a:p>
            <a:pPr>
              <a:buFont typeface="Wingdings" pitchFamily="2" charset="2"/>
              <a:buChar char="§"/>
            </a:pPr>
            <a:r>
              <a:rPr lang="en-US" sz="1800" dirty="0" smtClean="0">
                <a:latin typeface="Times New Roman" pitchFamily="18" charset="0"/>
                <a:cs typeface="Times New Roman" pitchFamily="18" charset="0"/>
              </a:rPr>
              <a:t>Finding the Results</a:t>
            </a:r>
          </a:p>
          <a:p>
            <a:endParaRPr lang="en-US" sz="18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i="1" dirty="0" smtClean="0">
                <a:solidFill>
                  <a:schemeClr val="tx1">
                    <a:lumMod val="95000"/>
                    <a:lumOff val="5000"/>
                  </a:schemeClr>
                </a:solidFill>
                <a:latin typeface="Times New Roman" pitchFamily="18" charset="0"/>
                <a:cs typeface="Times New Roman" pitchFamily="18" charset="0"/>
              </a:rPr>
              <a:t>Advantages of Proposed System</a:t>
            </a:r>
            <a:endParaRPr lang="en-US" i="1"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lvl="0">
              <a:buFont typeface="Wingdings" pitchFamily="2" charset="2"/>
              <a:buChar char="Ø"/>
            </a:pPr>
            <a:r>
              <a:rPr lang="en-US" dirty="0" smtClean="0">
                <a:latin typeface="Times New Roman" pitchFamily="18" charset="0"/>
                <a:cs typeface="Times New Roman" pitchFamily="18" charset="0"/>
              </a:rPr>
              <a:t>SVM is a supervised technique often used for text categorization because of its speed and accuracy. It generates a hyper plane, a two-dimensional line that best separates the categories, based on the training data. The decision boundary is the name given to this hyper plane</a:t>
            </a:r>
          </a:p>
          <a:p>
            <a:pPr lvl="0">
              <a:buFont typeface="Wingdings" pitchFamily="2" charset="2"/>
              <a:buChar char="Ø"/>
            </a:pPr>
            <a:endParaRPr lang="en-US" dirty="0" smtClean="0">
              <a:latin typeface="Times New Roman" pitchFamily="18" charset="0"/>
              <a:cs typeface="Times New Roman" pitchFamily="18" charset="0"/>
            </a:endParaRPr>
          </a:p>
          <a:p>
            <a:pPr lvl="0">
              <a:buFont typeface="Wingdings" pitchFamily="2" charset="2"/>
              <a:buChar char="Ø"/>
            </a:pPr>
            <a:r>
              <a:rPr lang="en-US" dirty="0" smtClean="0">
                <a:latin typeface="Times New Roman" pitchFamily="18" charset="0"/>
                <a:cs typeface="Times New Roman" pitchFamily="18" charset="0"/>
              </a:rPr>
              <a:t>The naive </a:t>
            </a:r>
            <a:r>
              <a:rPr lang="en-US" dirty="0" err="1" smtClean="0">
                <a:latin typeface="Times New Roman" pitchFamily="18" charset="0"/>
                <a:cs typeface="Times New Roman" pitchFamily="18" charset="0"/>
              </a:rPr>
              <a:t>Bayes</a:t>
            </a:r>
            <a:r>
              <a:rPr lang="en-US" dirty="0" smtClean="0">
                <a:latin typeface="Times New Roman" pitchFamily="18" charset="0"/>
                <a:cs typeface="Times New Roman" pitchFamily="18" charset="0"/>
              </a:rPr>
              <a:t> classifier is a probabilistic technique that uses the </a:t>
            </a:r>
            <a:r>
              <a:rPr lang="en-US" dirty="0" err="1" smtClean="0">
                <a:latin typeface="Times New Roman" pitchFamily="18" charset="0"/>
                <a:cs typeface="Times New Roman" pitchFamily="18" charset="0"/>
              </a:rPr>
              <a:t>Bayes</a:t>
            </a:r>
            <a:r>
              <a:rPr lang="en-US" dirty="0" smtClean="0">
                <a:latin typeface="Times New Roman" pitchFamily="18" charset="0"/>
                <a:cs typeface="Times New Roman" pitchFamily="18" charset="0"/>
              </a:rPr>
              <a:t> theorem to classify sample data.</a:t>
            </a:r>
          </a:p>
          <a:p>
            <a:endParaRPr lang="en-US" dirty="0"/>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xmlns=""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863</TotalTime>
  <Words>1242</Words>
  <Application>Microsoft Office PowerPoint</Application>
  <PresentationFormat>Custom</PresentationFormat>
  <Paragraphs>125</Paragraphs>
  <Slides>36</Slides>
  <Notes>0</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Organic</vt:lpstr>
      <vt:lpstr>Slide 1</vt:lpstr>
      <vt:lpstr>Slide 2</vt:lpstr>
      <vt:lpstr>Slide 3</vt:lpstr>
      <vt:lpstr>ABSTRACT</vt:lpstr>
      <vt:lpstr>Literature Survey</vt:lpstr>
      <vt:lpstr>EXISTING SYSTEM</vt:lpstr>
      <vt:lpstr>Disadvantages of Existing system</vt:lpstr>
      <vt:lpstr>Proposed System</vt:lpstr>
      <vt:lpstr>Advantages of Proposed System</vt:lpstr>
      <vt:lpstr> HARDWARE  &amp;  SOFTWARE REQUIREMENTS </vt:lpstr>
      <vt:lpstr>Novelty of the Project</vt:lpstr>
      <vt:lpstr>Architecture</vt:lpstr>
      <vt:lpstr>Modules</vt:lpstr>
      <vt:lpstr>REMOTE USER  In this module, there are n numbers of users are present. User should register before doing any operations. Once user registers, their details will be stored to the database. After registration successful, he/she has to login by using authorized user’s name and password. Once Login is successful user will do some operations like, Register and Login Predict Email Phishing Detection Type View your Profile. </vt:lpstr>
      <vt:lpstr>UML DIAGRAMS Use Case Diagram</vt:lpstr>
      <vt:lpstr>Class Diagram</vt:lpstr>
      <vt:lpstr>Sequence Diagram</vt:lpstr>
      <vt:lpstr>Activity Diagram</vt:lpstr>
      <vt:lpstr>Collaboration Diagram</vt:lpstr>
      <vt:lpstr>Deployment Diagram</vt:lpstr>
      <vt:lpstr>Sample Code</vt:lpstr>
      <vt:lpstr>Slide 22</vt:lpstr>
      <vt:lpstr>Slide 23</vt:lpstr>
      <vt:lpstr>Slide 24</vt:lpstr>
      <vt:lpstr>Slide 25</vt:lpstr>
      <vt:lpstr>Slide 26</vt:lpstr>
      <vt:lpstr>Slide 27</vt:lpstr>
      <vt:lpstr>Slide 28</vt:lpstr>
      <vt:lpstr>Slide 29</vt:lpstr>
      <vt:lpstr>RESULTS</vt:lpstr>
      <vt:lpstr>Output Results</vt:lpstr>
      <vt:lpstr>Conclusion</vt:lpstr>
      <vt:lpstr>Future Scope</vt:lpstr>
      <vt:lpstr>References</vt:lpstr>
      <vt:lpstr>GITHUB LINK</vt:lpstr>
      <vt:lpstr>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Admin</cp:lastModifiedBy>
  <cp:revision>89</cp:revision>
  <dcterms:created xsi:type="dcterms:W3CDTF">2023-03-22T12:09:23Z</dcterms:created>
  <dcterms:modified xsi:type="dcterms:W3CDTF">2024-03-30T09:55:43Z</dcterms:modified>
</cp:coreProperties>
</file>

<file path=docProps/thumbnail.jpeg>
</file>